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301" r:id="rId27"/>
    <p:sldId id="302" r:id="rId28"/>
    <p:sldId id="299" r:id="rId29"/>
    <p:sldId id="300" r:id="rId30"/>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8" autoAdjust="0"/>
    <p:restoredTop sz="91768" autoAdjust="0"/>
  </p:normalViewPr>
  <p:slideViewPr>
    <p:cSldViewPr snapToGrid="0" snapToObjects="1" showGuides="1">
      <p:cViewPr varScale="1">
        <p:scale>
          <a:sx n="48" d="100"/>
          <a:sy n="48" d="100"/>
        </p:scale>
        <p:origin x="111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13/2/18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13/2/18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4" name="Imagen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13/2/18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‹Nr.›</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0.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1.png"/><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22.png"/><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3.png"/><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24.png"/><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5.png"/><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6.png"/><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27.png"/><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28.png"/><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29.png"/><Relationship Id="rId1" Type="http://schemas.openxmlformats.org/officeDocument/2006/relationships/vmlDrawing" Target="../drawings/vmlDrawing15.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30.png"/><Relationship Id="rId1" Type="http://schemas.openxmlformats.org/officeDocument/2006/relationships/vmlDrawing" Target="../drawings/vmlDrawing16.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31.png"/><Relationship Id="rId1" Type="http://schemas.openxmlformats.org/officeDocument/2006/relationships/vmlDrawing" Target="../drawings/vmlDrawing17.v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32.png"/><Relationship Id="rId1" Type="http://schemas.openxmlformats.org/officeDocument/2006/relationships/vmlDrawing" Target="../drawings/vmlDrawing18.v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33.png"/><Relationship Id="rId1" Type="http://schemas.openxmlformats.org/officeDocument/2006/relationships/vmlDrawing" Target="../drawings/vmlDrawing19.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7.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8.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9.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724396" y="5853056"/>
            <a:ext cx="1773184" cy="523220"/>
          </a:xfrm>
          <a:prstGeom prst="rect">
            <a:avLst/>
          </a:prstGeom>
        </p:spPr>
        <p:txBody>
          <a:bodyPr wrap="square">
            <a:spAutoFit/>
          </a:bodyPr>
          <a:lstStyle/>
          <a:p>
            <a:r>
              <a:rPr lang="es-ES_tradnl" sz="2800" b="1" smtClean="0">
                <a:solidFill>
                  <a:srgbClr val="0A253E"/>
                </a:solidFill>
                <a:latin typeface="Candara"/>
                <a:cs typeface="Candara"/>
              </a:rPr>
              <a:t>PBY3101</a:t>
            </a:r>
            <a:endParaRPr lang="es-ES_tradnl" sz="2800" b="1" dirty="0">
              <a:solidFill>
                <a:srgbClr val="0A253E"/>
              </a:solidFill>
              <a:latin typeface="Candara"/>
              <a:cs typeface="Candara"/>
            </a:endParaRPr>
          </a:p>
        </p:txBody>
      </p:sp>
      <p:sp>
        <p:nvSpPr>
          <p:cNvPr id="8" name="Rectángulo 7"/>
          <p:cNvSpPr/>
          <p:nvPr/>
        </p:nvSpPr>
        <p:spPr>
          <a:xfrm>
            <a:off x="771896" y="3294083"/>
            <a:ext cx="2723492" cy="1384995"/>
          </a:xfrm>
          <a:prstGeom prst="rect">
            <a:avLst/>
          </a:prstGeom>
        </p:spPr>
        <p:txBody>
          <a:bodyPr wrap="square">
            <a:spAutoFit/>
          </a:bodyPr>
          <a:lstStyle/>
          <a:p>
            <a:pPr algn="ctr"/>
            <a:r>
              <a:rPr lang="es-CL" sz="2800" dirty="0"/>
              <a:t>Estructuras de Control de iteraciones</a:t>
            </a:r>
            <a:r>
              <a:rPr lang="es-ES_tradnl" sz="2800" dirty="0"/>
              <a:t> </a:t>
            </a:r>
            <a:endParaRPr lang="es-ES_tradnl" sz="2800" b="1" dirty="0">
              <a:solidFill>
                <a:srgbClr val="0A253E"/>
              </a:solidFill>
              <a:latin typeface="Candara"/>
              <a:cs typeface="Candara"/>
            </a:endParaRPr>
          </a:p>
        </p:txBody>
      </p:sp>
      <p:sp>
        <p:nvSpPr>
          <p:cNvPr id="9" name="Rectángulo 8"/>
          <p:cNvSpPr/>
          <p:nvPr/>
        </p:nvSpPr>
        <p:spPr>
          <a:xfrm>
            <a:off x="1386402" y="6326352"/>
            <a:ext cx="2449172" cy="369332"/>
          </a:xfrm>
          <a:prstGeom prst="rect">
            <a:avLst/>
          </a:prstGeom>
        </p:spPr>
        <p:txBody>
          <a:bodyPr wrap="square">
            <a:spAutoFit/>
          </a:bodyPr>
          <a:lstStyle/>
          <a:p>
            <a:r>
              <a:rPr lang="es-ES_tradnl" smtClean="0">
                <a:solidFill>
                  <a:schemeClr val="bg1">
                    <a:lumMod val="50000"/>
                  </a:schemeClr>
                </a:solidFill>
                <a:latin typeface="Candara"/>
                <a:cs typeface="Candara"/>
              </a:rPr>
              <a:t>Primer semestre 2018</a:t>
            </a:r>
            <a:endParaRPr lang="es-ES_tradnl" dirty="0">
              <a:solidFill>
                <a:schemeClr val="bg1">
                  <a:lumMod val="50000"/>
                </a:schemeClr>
              </a:solidFill>
              <a:latin typeface="Candara"/>
              <a:cs typeface="Candar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35000" y="1244600"/>
            <a:ext cx="8001000" cy="4525963"/>
          </a:xfrm>
        </p:spPr>
        <p:txBody>
          <a:bodyPr>
            <a:normAutofit/>
          </a:bodyPr>
          <a:lstStyle/>
          <a:p>
            <a:pPr marL="0" indent="0" algn="just">
              <a:buNone/>
            </a:pPr>
            <a:r>
              <a:rPr lang="es-ES" sz="2400" dirty="0">
                <a:solidFill>
                  <a:schemeClr val="tx2">
                    <a:lumMod val="50000"/>
                  </a:schemeClr>
                </a:solidFill>
              </a:rPr>
              <a:t>Se puede utilizar el WHILE </a:t>
            </a:r>
            <a:r>
              <a:rPr lang="es-ES" sz="2400" dirty="0" err="1">
                <a:solidFill>
                  <a:schemeClr val="tx2">
                    <a:lumMod val="50000"/>
                  </a:schemeClr>
                </a:solidFill>
              </a:rPr>
              <a:t>Loop</a:t>
            </a:r>
            <a:r>
              <a:rPr lang="es-ES" sz="2400" dirty="0">
                <a:solidFill>
                  <a:schemeClr val="tx2">
                    <a:lumMod val="50000"/>
                  </a:schemeClr>
                </a:solidFill>
              </a:rPr>
              <a:t> para repetir una secuencia de sentencias hasta que la condición de control no sea verdadera. La condición se evalúa al inicio de cada iteración. El ciclo termina cuando la condición es FALSE o NULL. Si la condición es FALSE o NULL en el inicio del </a:t>
            </a:r>
            <a:r>
              <a:rPr lang="es-ES" sz="2400" dirty="0" err="1">
                <a:solidFill>
                  <a:schemeClr val="tx2">
                    <a:lumMod val="50000"/>
                  </a:schemeClr>
                </a:solidFill>
              </a:rPr>
              <a:t>loop</a:t>
            </a:r>
            <a:r>
              <a:rPr lang="es-ES" sz="2400" dirty="0">
                <a:solidFill>
                  <a:schemeClr val="tx2">
                    <a:lumMod val="50000"/>
                  </a:schemeClr>
                </a:solidFill>
              </a:rPr>
              <a:t>, no se realizan más iteraciones. Por lo tanto, es posible que ninguna de las instrucciones dentro del </a:t>
            </a:r>
            <a:r>
              <a:rPr lang="es-ES" sz="2400" dirty="0" err="1">
                <a:solidFill>
                  <a:schemeClr val="tx2">
                    <a:lumMod val="50000"/>
                  </a:schemeClr>
                </a:solidFill>
              </a:rPr>
              <a:t>loop</a:t>
            </a:r>
            <a:r>
              <a:rPr lang="es-ES" sz="2400" dirty="0">
                <a:solidFill>
                  <a:schemeClr val="tx2">
                    <a:lumMod val="50000"/>
                  </a:schemeClr>
                </a:solidFill>
              </a:rPr>
              <a:t> se ejecuta</a:t>
            </a:r>
            <a:r>
              <a:rPr lang="es-ES" sz="2400" dirty="0" smtClean="0">
                <a:solidFill>
                  <a:schemeClr val="tx2">
                    <a:lumMod val="50000"/>
                  </a:schemeClr>
                </a:solidFill>
              </a:rPr>
              <a:t>.</a:t>
            </a:r>
          </a:p>
          <a:p>
            <a:pPr marL="0" indent="0" algn="just">
              <a:buNone/>
            </a:pPr>
            <a:endParaRPr lang="es-ES_tradnl" sz="2400" dirty="0">
              <a:solidFill>
                <a:schemeClr val="tx2">
                  <a:lumMod val="50000"/>
                </a:schemeClr>
              </a:solidFill>
            </a:endParaRPr>
          </a:p>
          <a:p>
            <a:pPr marL="0" indent="0" algn="just">
              <a:buNone/>
            </a:pPr>
            <a:r>
              <a:rPr lang="es-MX" sz="2400" b="1" dirty="0">
                <a:solidFill>
                  <a:schemeClr val="tx2">
                    <a:lumMod val="50000"/>
                  </a:schemeClr>
                </a:solidFill>
              </a:rPr>
              <a:t>En la sintaxis:</a:t>
            </a:r>
            <a:endParaRPr lang="es-ES_tradnl" sz="2400" dirty="0">
              <a:solidFill>
                <a:schemeClr val="tx2">
                  <a:lumMod val="50000"/>
                </a:schemeClr>
              </a:solidFill>
            </a:endParaRPr>
          </a:p>
          <a:p>
            <a:pPr lvl="0" algn="just"/>
            <a:r>
              <a:rPr lang="es-MX" sz="2400" b="1" i="1" dirty="0">
                <a:solidFill>
                  <a:schemeClr val="tx2">
                    <a:lumMod val="50000"/>
                  </a:schemeClr>
                </a:solidFill>
              </a:rPr>
              <a:t>condición</a:t>
            </a:r>
            <a:r>
              <a:rPr lang="es-MX" sz="2400" b="1" dirty="0">
                <a:solidFill>
                  <a:schemeClr val="tx2">
                    <a:lumMod val="50000"/>
                  </a:schemeClr>
                </a:solidFill>
              </a:rPr>
              <a:t>: </a:t>
            </a:r>
            <a:r>
              <a:rPr lang="es-MX" sz="2400" dirty="0">
                <a:solidFill>
                  <a:schemeClr val="tx2">
                    <a:lumMod val="50000"/>
                  </a:schemeClr>
                </a:solidFill>
              </a:rPr>
              <a:t>es una variable Booleana o expresión.</a:t>
            </a:r>
            <a:endParaRPr lang="es-ES_tradnl" sz="2400" dirty="0">
              <a:solidFill>
                <a:schemeClr val="tx2">
                  <a:lumMod val="50000"/>
                </a:schemeClr>
              </a:solidFill>
            </a:endParaRPr>
          </a:p>
          <a:p>
            <a:pPr algn="just"/>
            <a:r>
              <a:rPr lang="es-MX" sz="2400" b="1" i="1" dirty="0">
                <a:solidFill>
                  <a:schemeClr val="tx2">
                    <a:lumMod val="50000"/>
                  </a:schemeClr>
                </a:solidFill>
              </a:rPr>
              <a:t>sentencia</a:t>
            </a:r>
            <a:r>
              <a:rPr lang="es-MX" sz="2400" b="1" dirty="0">
                <a:solidFill>
                  <a:schemeClr val="tx2">
                    <a:lumMod val="50000"/>
                  </a:schemeClr>
                </a:solidFill>
              </a:rPr>
              <a:t>:</a:t>
            </a:r>
            <a:r>
              <a:rPr lang="es-MX" sz="2400" dirty="0">
                <a:solidFill>
                  <a:schemeClr val="tx2">
                    <a:lumMod val="50000"/>
                  </a:schemeClr>
                </a:solidFill>
              </a:rPr>
              <a:t> pueden ser uno o más sentencias PL/SQL o SQL. </a:t>
            </a:r>
            <a:endParaRPr lang="es-ES_tradnl" sz="2400" dirty="0">
              <a:solidFill>
                <a:schemeClr val="tx2">
                  <a:lumMod val="50000"/>
                </a:schemeClr>
              </a:solidFill>
            </a:endParaRPr>
          </a:p>
        </p:txBody>
      </p:sp>
      <p:sp>
        <p:nvSpPr>
          <p:cNvPr id="3" name="Rectángulo 2"/>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973187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58800" y="1244600"/>
            <a:ext cx="3937000" cy="4978399"/>
          </a:xfrm>
        </p:spPr>
        <p:txBody>
          <a:bodyPr>
            <a:noAutofit/>
          </a:bodyPr>
          <a:lstStyle/>
          <a:p>
            <a:pPr marL="0" indent="0" algn="just">
              <a:buNone/>
            </a:pPr>
            <a:r>
              <a:rPr lang="es-MX" sz="2400" b="1" dirty="0">
                <a:solidFill>
                  <a:schemeClr val="tx2">
                    <a:lumMod val="50000"/>
                  </a:schemeClr>
                </a:solidFill>
              </a:rPr>
              <a:t>WHILE Loop</a:t>
            </a:r>
            <a:endParaRPr lang="es-ES_tradnl" sz="2400" dirty="0">
              <a:solidFill>
                <a:schemeClr val="tx2">
                  <a:lumMod val="50000"/>
                </a:schemeClr>
              </a:solidFill>
            </a:endParaRPr>
          </a:p>
          <a:p>
            <a:pPr marL="0" indent="0" algn="just">
              <a:buNone/>
            </a:pPr>
            <a:r>
              <a:rPr lang="es-MX" sz="2400" dirty="0">
                <a:solidFill>
                  <a:schemeClr val="tx2">
                    <a:lumMod val="50000"/>
                  </a:schemeClr>
                </a:solidFill>
              </a:rPr>
              <a:t>Basados en el ejemplo anterior, ahora el ciclo iterativo es manejado usando </a:t>
            </a:r>
            <a:r>
              <a:rPr lang="es-MX" sz="2400" b="1" dirty="0">
                <a:solidFill>
                  <a:schemeClr val="tx2">
                    <a:lumMod val="50000"/>
                  </a:schemeClr>
                </a:solidFill>
              </a:rPr>
              <a:t>WHILE LOOP</a:t>
            </a:r>
            <a:r>
              <a:rPr lang="es-MX" sz="2400" dirty="0">
                <a:solidFill>
                  <a:schemeClr val="tx2">
                    <a:lumMod val="50000"/>
                  </a:schemeClr>
                </a:solidFill>
              </a:rPr>
              <a:t>. </a:t>
            </a:r>
            <a:endParaRPr lang="es-ES_tradnl" sz="2400" dirty="0">
              <a:solidFill>
                <a:schemeClr val="tx2">
                  <a:lumMod val="50000"/>
                </a:schemeClr>
              </a:solidFill>
            </a:endParaRPr>
          </a:p>
          <a:p>
            <a:pPr marL="0" indent="0" algn="just">
              <a:buNone/>
            </a:pPr>
            <a:r>
              <a:rPr lang="es-MX" sz="2400" dirty="0" smtClean="0">
                <a:solidFill>
                  <a:schemeClr val="tx2">
                    <a:lumMod val="50000"/>
                  </a:schemeClr>
                </a:solidFill>
              </a:rPr>
              <a:t>La </a:t>
            </a:r>
            <a:r>
              <a:rPr lang="es-MX" sz="2400" dirty="0">
                <a:solidFill>
                  <a:schemeClr val="tx2">
                    <a:lumMod val="50000"/>
                  </a:schemeClr>
                </a:solidFill>
              </a:rPr>
              <a:t>condición ahora es evaluada al comienzo de cada iteración a través de la variable contador. Cuando esta variable sea mayor a 3 el control pasará a la sentencia que continúa después del END LOOP. </a:t>
            </a:r>
            <a:endParaRPr lang="es-ES_tradnl" sz="2400" dirty="0">
              <a:solidFill>
                <a:schemeClr val="tx2">
                  <a:lumMod val="50000"/>
                </a:schemeClr>
              </a:solidFill>
            </a:endParaRPr>
          </a:p>
        </p:txBody>
      </p:sp>
      <p:sp>
        <p:nvSpPr>
          <p:cNvPr id="3" name="Rectangle 2"/>
          <p:cNvSpPr>
            <a:spLocks noChangeArrowheads="1"/>
          </p:cNvSpPr>
          <p:nvPr/>
        </p:nvSpPr>
        <p:spPr bwMode="auto">
          <a:xfrm>
            <a:off x="4495800" y="2108199"/>
            <a:ext cx="181368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753948302"/>
              </p:ext>
            </p:extLst>
          </p:nvPr>
        </p:nvGraphicFramePr>
        <p:xfrm>
          <a:off x="4495799" y="2108200"/>
          <a:ext cx="3925065" cy="2692400"/>
        </p:xfrm>
        <a:graphic>
          <a:graphicData uri="http://schemas.openxmlformats.org/presentationml/2006/ole">
            <mc:AlternateContent xmlns:mc="http://schemas.openxmlformats.org/markup-compatibility/2006">
              <mc:Choice xmlns:v="urn:schemas-microsoft-com:vml" Requires="v">
                <p:oleObj spid="_x0000_s6155" r:id="rId3" imgW="6211167" imgH="4200000" progId="PBrush">
                  <p:embed/>
                </p:oleObj>
              </mc:Choice>
              <mc:Fallback>
                <p:oleObj r:id="rId3" imgW="6211167" imgH="420000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799" y="2108200"/>
                        <a:ext cx="3925065" cy="2692400"/>
                      </a:xfrm>
                      <a:prstGeom prst="rect">
                        <a:avLst/>
                      </a:prstGeom>
                      <a:noFill/>
                    </p:spPr>
                  </p:pic>
                </p:oleObj>
              </mc:Fallback>
            </mc:AlternateContent>
          </a:graphicData>
        </a:graphic>
      </p:graphicFrame>
      <p:sp>
        <p:nvSpPr>
          <p:cNvPr id="7" name="Rectángulo 6"/>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307581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58800" y="1244601"/>
            <a:ext cx="8026400" cy="1041400"/>
          </a:xfrm>
        </p:spPr>
        <p:txBody>
          <a:bodyPr>
            <a:normAutofit/>
          </a:bodyPr>
          <a:lstStyle/>
          <a:p>
            <a:pPr marL="0" indent="0" algn="just">
              <a:buNone/>
            </a:pPr>
            <a:r>
              <a:rPr lang="es-ES" sz="2400" dirty="0">
                <a:solidFill>
                  <a:schemeClr val="tx2">
                    <a:lumMod val="50000"/>
                  </a:schemeClr>
                </a:solidFill>
              </a:rPr>
              <a:t>En el ejemplo, el ciclo WHILE LOOP, itera 10 veces incrementando el valor de X, se sale del ciclo, cuando X =11. </a:t>
            </a:r>
            <a:endParaRPr lang="es-ES_tradnl" sz="2400" dirty="0">
              <a:solidFill>
                <a:schemeClr val="tx2">
                  <a:lumMod val="50000"/>
                </a:schemeClr>
              </a:solidFill>
            </a:endParaRPr>
          </a:p>
        </p:txBody>
      </p:sp>
      <p:sp>
        <p:nvSpPr>
          <p:cNvPr id="3" name="Rectangle 2"/>
          <p:cNvSpPr>
            <a:spLocks noChangeArrowheads="1"/>
          </p:cNvSpPr>
          <p:nvPr/>
        </p:nvSpPr>
        <p:spPr bwMode="auto">
          <a:xfrm>
            <a:off x="1270000" y="2286000"/>
            <a:ext cx="413728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9511554"/>
              </p:ext>
            </p:extLst>
          </p:nvPr>
        </p:nvGraphicFramePr>
        <p:xfrm>
          <a:off x="1270000" y="2286001"/>
          <a:ext cx="7010400" cy="3447738"/>
        </p:xfrm>
        <a:graphic>
          <a:graphicData uri="http://schemas.openxmlformats.org/presentationml/2006/ole">
            <mc:AlternateContent xmlns:mc="http://schemas.openxmlformats.org/markup-compatibility/2006">
              <mc:Choice xmlns:v="urn:schemas-microsoft-com:vml" Requires="v">
                <p:oleObj spid="_x0000_s7177" r:id="rId3" imgW="7904762" imgH="3933333" progId="PBrush">
                  <p:embed/>
                </p:oleObj>
              </mc:Choice>
              <mc:Fallback>
                <p:oleObj r:id="rId3" imgW="7904762" imgH="393333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2286001"/>
                        <a:ext cx="7010400" cy="3447738"/>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2130515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58800" y="1117601"/>
            <a:ext cx="7975600" cy="3352800"/>
          </a:xfrm>
        </p:spPr>
        <p:txBody>
          <a:bodyPr>
            <a:noAutofit/>
          </a:bodyPr>
          <a:lstStyle/>
          <a:p>
            <a:pPr marL="0" indent="0" algn="just">
              <a:buNone/>
            </a:pPr>
            <a:r>
              <a:rPr lang="es-MX" sz="2200" b="1" dirty="0">
                <a:solidFill>
                  <a:schemeClr val="tx2">
                    <a:lumMod val="50000"/>
                  </a:schemeClr>
                </a:solidFill>
              </a:rPr>
              <a:t>FOR Loop</a:t>
            </a:r>
            <a:endParaRPr lang="es-ES_tradnl" sz="2200" dirty="0">
              <a:solidFill>
                <a:schemeClr val="tx2">
                  <a:lumMod val="50000"/>
                </a:schemeClr>
              </a:solidFill>
            </a:endParaRPr>
          </a:p>
          <a:p>
            <a:pPr marL="0" lvl="0" indent="0" algn="just">
              <a:buNone/>
            </a:pPr>
            <a:r>
              <a:rPr lang="es-CL" sz="2200" dirty="0" smtClean="0">
                <a:solidFill>
                  <a:schemeClr val="tx2">
                    <a:lumMod val="50000"/>
                  </a:schemeClr>
                </a:solidFill>
              </a:rPr>
              <a:t>Las </a:t>
            </a:r>
            <a:r>
              <a:rPr lang="es-CL" sz="2200" dirty="0">
                <a:solidFill>
                  <a:schemeClr val="tx2">
                    <a:lumMod val="50000"/>
                  </a:schemeClr>
                </a:solidFill>
              </a:rPr>
              <a:t>iteraciones se efectúan un número finito y conocido de veces.</a:t>
            </a:r>
            <a:endParaRPr lang="es-ES_tradnl" sz="2200" dirty="0">
              <a:solidFill>
                <a:schemeClr val="tx2">
                  <a:lumMod val="50000"/>
                </a:schemeClr>
              </a:solidFill>
            </a:endParaRPr>
          </a:p>
          <a:p>
            <a:pPr marL="0" lvl="0" indent="0" algn="just">
              <a:buNone/>
            </a:pPr>
            <a:r>
              <a:rPr lang="es-CL" sz="2200" dirty="0">
                <a:solidFill>
                  <a:schemeClr val="tx2">
                    <a:lumMod val="50000"/>
                  </a:schemeClr>
                </a:solidFill>
              </a:rPr>
              <a:t>El contador es declarado implícitamente.</a:t>
            </a:r>
            <a:endParaRPr lang="es-ES_tradnl" sz="2200" dirty="0">
              <a:solidFill>
                <a:schemeClr val="tx2">
                  <a:lumMod val="50000"/>
                </a:schemeClr>
              </a:solidFill>
            </a:endParaRPr>
          </a:p>
          <a:p>
            <a:pPr marL="0" indent="0" algn="just">
              <a:buNone/>
            </a:pPr>
            <a:r>
              <a:rPr lang="es-ES" sz="2200" dirty="0" smtClean="0">
                <a:solidFill>
                  <a:schemeClr val="tx2">
                    <a:lumMod val="50000"/>
                  </a:schemeClr>
                </a:solidFill>
              </a:rPr>
              <a:t>FOR </a:t>
            </a:r>
            <a:r>
              <a:rPr lang="es-ES" sz="2200" dirty="0" err="1">
                <a:solidFill>
                  <a:schemeClr val="tx2">
                    <a:lumMod val="50000"/>
                  </a:schemeClr>
                </a:solidFill>
              </a:rPr>
              <a:t>Loop</a:t>
            </a:r>
            <a:r>
              <a:rPr lang="es-ES" sz="2200" dirty="0">
                <a:solidFill>
                  <a:schemeClr val="tx2">
                    <a:lumMod val="50000"/>
                  </a:schemeClr>
                </a:solidFill>
              </a:rPr>
              <a:t> tiene la misma estructura general que el </a:t>
            </a:r>
            <a:r>
              <a:rPr lang="es-ES" sz="2200" dirty="0" err="1">
                <a:solidFill>
                  <a:schemeClr val="tx2">
                    <a:lumMod val="50000"/>
                  </a:schemeClr>
                </a:solidFill>
              </a:rPr>
              <a:t>Loop</a:t>
            </a:r>
            <a:r>
              <a:rPr lang="es-ES" sz="2200" dirty="0">
                <a:solidFill>
                  <a:schemeClr val="tx2">
                    <a:lumMod val="50000"/>
                  </a:schemeClr>
                </a:solidFill>
              </a:rPr>
              <a:t> básico. Además, tienen una instrucción de control antes de la palabra clave LOOP para establecer el número de iteraciones que realiza PL/SQL</a:t>
            </a:r>
            <a:r>
              <a:rPr lang="es-ES" sz="2200" dirty="0" smtClean="0">
                <a:solidFill>
                  <a:schemeClr val="tx2">
                    <a:lumMod val="50000"/>
                  </a:schemeClr>
                </a:solidFill>
              </a:rPr>
              <a:t>.</a:t>
            </a:r>
          </a:p>
          <a:p>
            <a:pPr marL="0" indent="0" algn="just">
              <a:buNone/>
            </a:pPr>
            <a:r>
              <a:rPr lang="es-MX" sz="2200" dirty="0">
                <a:solidFill>
                  <a:schemeClr val="tx2">
                    <a:lumMod val="50000"/>
                  </a:schemeClr>
                </a:solidFill>
              </a:rPr>
              <a:t>Las iteraciones se efectúan un número finito y conocido de veces. El </a:t>
            </a:r>
            <a:r>
              <a:rPr lang="es-MX" sz="2200" b="1" i="1" dirty="0">
                <a:solidFill>
                  <a:schemeClr val="tx2">
                    <a:lumMod val="50000"/>
                  </a:schemeClr>
                </a:solidFill>
              </a:rPr>
              <a:t>contador</a:t>
            </a:r>
            <a:r>
              <a:rPr lang="es-MX" sz="2200" dirty="0">
                <a:solidFill>
                  <a:schemeClr val="tx2">
                    <a:lumMod val="50000"/>
                  </a:schemeClr>
                </a:solidFill>
              </a:rPr>
              <a:t> es declarado implícitamente y sólo pude ser usado dentro del loop</a:t>
            </a:r>
            <a:r>
              <a:rPr lang="es-MX" sz="2200" dirty="0" smtClean="0">
                <a:solidFill>
                  <a:schemeClr val="tx2">
                    <a:lumMod val="50000"/>
                  </a:schemeClr>
                </a:solidFill>
              </a:rPr>
              <a:t>.</a:t>
            </a:r>
            <a:endParaRPr lang="es-ES_tradnl" sz="2200" dirty="0">
              <a:solidFill>
                <a:schemeClr val="tx2">
                  <a:lumMod val="50000"/>
                </a:schemeClr>
              </a:solidFill>
            </a:endParaRPr>
          </a:p>
        </p:txBody>
      </p:sp>
      <p:sp>
        <p:nvSpPr>
          <p:cNvPr id="3" name="Rectangle 2"/>
          <p:cNvSpPr>
            <a:spLocks noChangeArrowheads="1"/>
          </p:cNvSpPr>
          <p:nvPr/>
        </p:nvSpPr>
        <p:spPr bwMode="auto">
          <a:xfrm>
            <a:off x="2514600" y="4165600"/>
            <a:ext cx="263168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820846995"/>
              </p:ext>
            </p:extLst>
          </p:nvPr>
        </p:nvGraphicFramePr>
        <p:xfrm>
          <a:off x="2514600" y="4165600"/>
          <a:ext cx="4495800" cy="1900663"/>
        </p:xfrm>
        <a:graphic>
          <a:graphicData uri="http://schemas.openxmlformats.org/presentationml/2006/ole">
            <mc:AlternateContent xmlns:mc="http://schemas.openxmlformats.org/markup-compatibility/2006">
              <mc:Choice xmlns:v="urn:schemas-microsoft-com:vml" Requires="v">
                <p:oleObj spid="_x0000_s8201" r:id="rId3" imgW="4076190" imgH="1733333" progId="PBrush">
                  <p:embed/>
                </p:oleObj>
              </mc:Choice>
              <mc:Fallback>
                <p:oleObj r:id="rId3" imgW="4076190" imgH="173333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4165600"/>
                        <a:ext cx="4495800" cy="1900663"/>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409599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33400" y="1168400"/>
            <a:ext cx="8229600" cy="4525963"/>
          </a:xfrm>
        </p:spPr>
        <p:txBody>
          <a:bodyPr>
            <a:noAutofit/>
          </a:bodyPr>
          <a:lstStyle/>
          <a:p>
            <a:pPr marL="0" indent="0">
              <a:buNone/>
            </a:pPr>
            <a:r>
              <a:rPr lang="es-MX" sz="2200" dirty="0" smtClean="0">
                <a:solidFill>
                  <a:schemeClr val="tx2">
                    <a:lumMod val="50000"/>
                  </a:schemeClr>
                </a:solidFill>
              </a:rPr>
              <a:t>La </a:t>
            </a:r>
            <a:r>
              <a:rPr lang="es-MX" sz="2200" dirty="0">
                <a:solidFill>
                  <a:schemeClr val="tx2">
                    <a:lumMod val="50000"/>
                  </a:schemeClr>
                </a:solidFill>
              </a:rPr>
              <a:t>sintaxis ‘</a:t>
            </a:r>
            <a:r>
              <a:rPr lang="es-MX" sz="2200" b="1" i="1" dirty="0">
                <a:solidFill>
                  <a:schemeClr val="tx2">
                    <a:lumMod val="50000"/>
                  </a:schemeClr>
                </a:solidFill>
              </a:rPr>
              <a:t>límite_inferior .. límite_superior</a:t>
            </a:r>
            <a:r>
              <a:rPr lang="es-MX" sz="2200" dirty="0">
                <a:solidFill>
                  <a:schemeClr val="tx2">
                    <a:lumMod val="50000"/>
                  </a:schemeClr>
                </a:solidFill>
              </a:rPr>
              <a:t>’ es obligatoria. P</a:t>
            </a:r>
            <a:r>
              <a:rPr lang="es-ES" sz="2200" dirty="0" err="1">
                <a:solidFill>
                  <a:schemeClr val="tx2">
                    <a:lumMod val="50000"/>
                  </a:schemeClr>
                </a:solidFill>
              </a:rPr>
              <a:t>ueden</a:t>
            </a:r>
            <a:r>
              <a:rPr lang="es-ES" sz="2200" dirty="0">
                <a:solidFill>
                  <a:schemeClr val="tx2">
                    <a:lumMod val="50000"/>
                  </a:schemeClr>
                </a:solidFill>
              </a:rPr>
              <a:t> ser literales, variables o expresiones pero que deben ser números enteros.</a:t>
            </a:r>
            <a:endParaRPr lang="es-ES_tradnl" sz="2200" dirty="0">
              <a:solidFill>
                <a:schemeClr val="tx2">
                  <a:lumMod val="50000"/>
                </a:schemeClr>
              </a:solidFill>
            </a:endParaRPr>
          </a:p>
          <a:p>
            <a:pPr marL="0" indent="0">
              <a:buNone/>
            </a:pPr>
            <a:r>
              <a:rPr lang="es-MX" sz="2200" b="1" dirty="0">
                <a:solidFill>
                  <a:schemeClr val="tx2">
                    <a:lumMod val="50000"/>
                  </a:schemeClr>
                </a:solidFill>
              </a:rPr>
              <a:t>En la sintaxis:</a:t>
            </a:r>
            <a:endParaRPr lang="es-ES_tradnl" sz="2200" dirty="0">
              <a:solidFill>
                <a:schemeClr val="tx2">
                  <a:lumMod val="50000"/>
                </a:schemeClr>
              </a:solidFill>
            </a:endParaRPr>
          </a:p>
          <a:p>
            <a:pPr lvl="0"/>
            <a:r>
              <a:rPr lang="es-MX" sz="2200" b="1" i="1" dirty="0">
                <a:solidFill>
                  <a:schemeClr val="tx2">
                    <a:lumMod val="50000"/>
                  </a:schemeClr>
                </a:solidFill>
              </a:rPr>
              <a:t>contador</a:t>
            </a:r>
            <a:r>
              <a:rPr lang="es-MX" sz="2200" b="1" dirty="0">
                <a:solidFill>
                  <a:schemeClr val="tx2">
                    <a:lumMod val="50000"/>
                  </a:schemeClr>
                </a:solidFill>
              </a:rPr>
              <a:t>: </a:t>
            </a:r>
            <a:r>
              <a:rPr lang="es-MX" sz="2200" dirty="0">
                <a:solidFill>
                  <a:schemeClr val="tx2">
                    <a:lumMod val="50000"/>
                  </a:schemeClr>
                </a:solidFill>
              </a:rPr>
              <a:t>es un entero declarado implícitamente (sólo involucra al loop y posteriormente se elimina) cuyo valor incrementa o disminuya de manera automática en uno en cada iteración del loop hasta que se alcanza el </a:t>
            </a:r>
            <a:r>
              <a:rPr lang="es-MX" sz="2200" i="1" dirty="0">
                <a:solidFill>
                  <a:schemeClr val="tx2">
                    <a:lumMod val="50000"/>
                  </a:schemeClr>
                </a:solidFill>
              </a:rPr>
              <a:t>límite_inferiror o límite_superior.</a:t>
            </a:r>
            <a:endParaRPr lang="es-ES_tradnl" sz="2200" dirty="0">
              <a:solidFill>
                <a:schemeClr val="tx2">
                  <a:lumMod val="50000"/>
                </a:schemeClr>
              </a:solidFill>
            </a:endParaRPr>
          </a:p>
          <a:p>
            <a:pPr lvl="0"/>
            <a:r>
              <a:rPr lang="es-MX" sz="2200" b="1" i="1" dirty="0">
                <a:solidFill>
                  <a:schemeClr val="tx2">
                    <a:lumMod val="50000"/>
                  </a:schemeClr>
                </a:solidFill>
              </a:rPr>
              <a:t>RE</a:t>
            </a:r>
            <a:r>
              <a:rPr lang="es-MX" sz="2200" b="1" dirty="0">
                <a:solidFill>
                  <a:schemeClr val="tx2">
                    <a:lumMod val="50000"/>
                  </a:schemeClr>
                </a:solidFill>
              </a:rPr>
              <a:t>VERSE:</a:t>
            </a:r>
            <a:r>
              <a:rPr lang="es-MX" sz="2200" dirty="0">
                <a:solidFill>
                  <a:schemeClr val="tx2">
                    <a:lumMod val="50000"/>
                  </a:schemeClr>
                </a:solidFill>
              </a:rPr>
              <a:t> causa que el </a:t>
            </a:r>
            <a:r>
              <a:rPr lang="es-MX" sz="2200" b="1" i="1" dirty="0">
                <a:solidFill>
                  <a:schemeClr val="tx2">
                    <a:lumMod val="50000"/>
                  </a:schemeClr>
                </a:solidFill>
              </a:rPr>
              <a:t>contador</a:t>
            </a:r>
            <a:r>
              <a:rPr lang="es-MX" sz="2200" dirty="0">
                <a:solidFill>
                  <a:schemeClr val="tx2">
                    <a:lumMod val="50000"/>
                  </a:schemeClr>
                </a:solidFill>
              </a:rPr>
              <a:t> disminuya con cada iteración desde el </a:t>
            </a:r>
            <a:r>
              <a:rPr lang="es-MX" sz="2200" b="1" i="1" dirty="0">
                <a:solidFill>
                  <a:schemeClr val="tx2">
                    <a:lumMod val="50000"/>
                  </a:schemeClr>
                </a:solidFill>
              </a:rPr>
              <a:t>límite_superior al límite_inferior</a:t>
            </a:r>
            <a:r>
              <a:rPr lang="es-MX" sz="2200" dirty="0">
                <a:solidFill>
                  <a:schemeClr val="tx2">
                    <a:lumMod val="50000"/>
                  </a:schemeClr>
                </a:solidFill>
              </a:rPr>
              <a:t>.</a:t>
            </a:r>
            <a:endParaRPr lang="es-ES_tradnl" sz="2200" dirty="0">
              <a:solidFill>
                <a:schemeClr val="tx2">
                  <a:lumMod val="50000"/>
                </a:schemeClr>
              </a:solidFill>
            </a:endParaRPr>
          </a:p>
          <a:p>
            <a:pPr lvl="0"/>
            <a:r>
              <a:rPr lang="es-MX" sz="2200" b="1" i="1" dirty="0">
                <a:solidFill>
                  <a:schemeClr val="tx2">
                    <a:lumMod val="50000"/>
                  </a:schemeClr>
                </a:solidFill>
              </a:rPr>
              <a:t>límite_inferior:</a:t>
            </a:r>
            <a:r>
              <a:rPr lang="es-MX" sz="2200" dirty="0">
                <a:solidFill>
                  <a:schemeClr val="tx2">
                    <a:lumMod val="50000"/>
                  </a:schemeClr>
                </a:solidFill>
              </a:rPr>
              <a:t> específica el </a:t>
            </a:r>
            <a:r>
              <a:rPr lang="es-MX" sz="2200" b="1" dirty="0">
                <a:solidFill>
                  <a:schemeClr val="tx2">
                    <a:lumMod val="50000"/>
                  </a:schemeClr>
                </a:solidFill>
              </a:rPr>
              <a:t>valor inferior del</a:t>
            </a:r>
            <a:r>
              <a:rPr lang="es-MX" sz="2200" dirty="0">
                <a:solidFill>
                  <a:schemeClr val="tx2">
                    <a:lumMod val="50000"/>
                  </a:schemeClr>
                </a:solidFill>
              </a:rPr>
              <a:t> </a:t>
            </a:r>
            <a:r>
              <a:rPr lang="es-MX" sz="2200" b="1" i="1" dirty="0">
                <a:solidFill>
                  <a:schemeClr val="tx2">
                    <a:lumMod val="50000"/>
                  </a:schemeClr>
                </a:solidFill>
              </a:rPr>
              <a:t>contador</a:t>
            </a:r>
            <a:r>
              <a:rPr lang="es-MX" sz="2200" dirty="0">
                <a:solidFill>
                  <a:schemeClr val="tx2">
                    <a:lumMod val="50000"/>
                  </a:schemeClr>
                </a:solidFill>
              </a:rPr>
              <a:t>.</a:t>
            </a:r>
            <a:endParaRPr lang="es-ES_tradnl" sz="2200" dirty="0">
              <a:solidFill>
                <a:schemeClr val="tx2">
                  <a:lumMod val="50000"/>
                </a:schemeClr>
              </a:solidFill>
            </a:endParaRPr>
          </a:p>
          <a:p>
            <a:r>
              <a:rPr lang="es-MX" sz="2200" b="1" i="1" dirty="0">
                <a:solidFill>
                  <a:schemeClr val="tx2">
                    <a:lumMod val="50000"/>
                  </a:schemeClr>
                </a:solidFill>
              </a:rPr>
              <a:t>límite_superior</a:t>
            </a:r>
            <a:r>
              <a:rPr lang="es-MX" sz="2200" dirty="0">
                <a:solidFill>
                  <a:schemeClr val="tx2">
                    <a:lumMod val="50000"/>
                  </a:schemeClr>
                </a:solidFill>
              </a:rPr>
              <a:t>: especifica el </a:t>
            </a:r>
            <a:r>
              <a:rPr lang="es-MX" sz="2200" b="1" dirty="0">
                <a:solidFill>
                  <a:schemeClr val="tx2">
                    <a:lumMod val="50000"/>
                  </a:schemeClr>
                </a:solidFill>
              </a:rPr>
              <a:t>valor superior del</a:t>
            </a:r>
            <a:r>
              <a:rPr lang="es-MX" sz="2200" dirty="0">
                <a:solidFill>
                  <a:schemeClr val="tx2">
                    <a:lumMod val="50000"/>
                  </a:schemeClr>
                </a:solidFill>
              </a:rPr>
              <a:t> </a:t>
            </a:r>
            <a:r>
              <a:rPr lang="es-MX" sz="2200" b="1" i="1" dirty="0">
                <a:solidFill>
                  <a:schemeClr val="tx2">
                    <a:lumMod val="50000"/>
                  </a:schemeClr>
                </a:solidFill>
              </a:rPr>
              <a:t>contador </a:t>
            </a:r>
            <a:endParaRPr lang="es-ES_tradnl" sz="2200" dirty="0">
              <a:solidFill>
                <a:schemeClr val="tx2">
                  <a:lumMod val="50000"/>
                </a:schemeClr>
              </a:solidFill>
            </a:endParaRPr>
          </a:p>
        </p:txBody>
      </p:sp>
      <p:sp>
        <p:nvSpPr>
          <p:cNvPr id="3" name="Rectángulo 2"/>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2077008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58800" y="1320801"/>
            <a:ext cx="8077200" cy="1219199"/>
          </a:xfrm>
        </p:spPr>
        <p:txBody>
          <a:bodyPr>
            <a:normAutofit/>
          </a:bodyPr>
          <a:lstStyle/>
          <a:p>
            <a:pPr marL="0" indent="0" algn="just">
              <a:buNone/>
            </a:pPr>
            <a:r>
              <a:rPr lang="es-ES" sz="2400" dirty="0">
                <a:solidFill>
                  <a:schemeClr val="tx2">
                    <a:lumMod val="50000"/>
                  </a:schemeClr>
                </a:solidFill>
              </a:rPr>
              <a:t>En el ejemplo, el ciclo iterativo se ejecuta 20 veces, donde por cada iteración, se multiplica por 10 el valor de X, y SOLO al final se muestra el resultado final de las 20 iteraciones. </a:t>
            </a:r>
            <a:endParaRPr lang="es-ES_tradnl" sz="2400" dirty="0">
              <a:solidFill>
                <a:schemeClr val="tx2">
                  <a:lumMod val="50000"/>
                </a:schemeClr>
              </a:solidFill>
            </a:endParaRPr>
          </a:p>
        </p:txBody>
      </p:sp>
      <p:sp>
        <p:nvSpPr>
          <p:cNvPr id="3" name="Rectangle 2"/>
          <p:cNvSpPr>
            <a:spLocks noChangeArrowheads="1"/>
          </p:cNvSpPr>
          <p:nvPr/>
        </p:nvSpPr>
        <p:spPr bwMode="auto">
          <a:xfrm>
            <a:off x="1117600" y="2540000"/>
            <a:ext cx="38666728" cy="4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480705217"/>
              </p:ext>
            </p:extLst>
          </p:nvPr>
        </p:nvGraphicFramePr>
        <p:xfrm>
          <a:off x="1117600" y="2540000"/>
          <a:ext cx="7058376" cy="3124199"/>
        </p:xfrm>
        <a:graphic>
          <a:graphicData uri="http://schemas.openxmlformats.org/presentationml/2006/ole">
            <mc:AlternateContent xmlns:mc="http://schemas.openxmlformats.org/markup-compatibility/2006">
              <mc:Choice xmlns:v="urn:schemas-microsoft-com:vml" Requires="v">
                <p:oleObj spid="_x0000_s9225" r:id="rId3" imgW="8326012" imgH="3619048" progId="PBrush">
                  <p:embed/>
                </p:oleObj>
              </mc:Choice>
              <mc:Fallback>
                <p:oleObj r:id="rId3" imgW="8326012" imgH="3619048"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 y="2540000"/>
                        <a:ext cx="7058376" cy="3124199"/>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8559212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634631" y="1952493"/>
            <a:ext cx="2870200" cy="3429000"/>
          </a:xfrm>
        </p:spPr>
        <p:txBody>
          <a:bodyPr>
            <a:normAutofit lnSpcReduction="10000"/>
          </a:bodyPr>
          <a:lstStyle/>
          <a:p>
            <a:pPr marL="0" indent="0" algn="just">
              <a:buNone/>
            </a:pPr>
            <a:r>
              <a:rPr lang="es-ES" sz="2400" dirty="0">
                <a:solidFill>
                  <a:schemeClr val="tx2">
                    <a:lumMod val="50000"/>
                  </a:schemeClr>
                </a:solidFill>
              </a:rPr>
              <a:t>En el ejemplo, el ciclo iterativo se ejecuta </a:t>
            </a:r>
            <a:r>
              <a:rPr lang="es-ES" sz="2400" dirty="0" smtClean="0">
                <a:solidFill>
                  <a:schemeClr val="tx2">
                    <a:lumMod val="50000"/>
                  </a:schemeClr>
                </a:solidFill>
              </a:rPr>
              <a:t>2</a:t>
            </a:r>
            <a:r>
              <a:rPr lang="es-ES" sz="2400" dirty="0">
                <a:solidFill>
                  <a:schemeClr val="tx2">
                    <a:lumMod val="50000"/>
                  </a:schemeClr>
                </a:solidFill>
              </a:rPr>
              <a:t>por </a:t>
            </a:r>
            <a:r>
              <a:rPr lang="es-ES" sz="2400" dirty="0" smtClean="0">
                <a:solidFill>
                  <a:schemeClr val="tx2">
                    <a:lumMod val="50000"/>
                  </a:schemeClr>
                </a:solidFill>
              </a:rPr>
              <a:t>0 </a:t>
            </a:r>
            <a:r>
              <a:rPr lang="es-ES" sz="2400" dirty="0">
                <a:solidFill>
                  <a:schemeClr val="tx2">
                    <a:lumMod val="50000"/>
                  </a:schemeClr>
                </a:solidFill>
              </a:rPr>
              <a:t>veces, donde </a:t>
            </a:r>
            <a:r>
              <a:rPr lang="es-ES" sz="2400" dirty="0" smtClean="0">
                <a:solidFill>
                  <a:schemeClr val="tx2">
                    <a:lumMod val="50000"/>
                  </a:schemeClr>
                </a:solidFill>
              </a:rPr>
              <a:t>cada </a:t>
            </a:r>
            <a:r>
              <a:rPr lang="es-ES" sz="2400" dirty="0">
                <a:solidFill>
                  <a:schemeClr val="tx2">
                    <a:lumMod val="50000"/>
                  </a:schemeClr>
                </a:solidFill>
              </a:rPr>
              <a:t>iteración, se multiplica por 10 el valor de X, y POR CADA ITERACIÓN, se muestra el resultado PARCIAL de las 20 iteraciones. </a:t>
            </a:r>
            <a:endParaRPr lang="es-ES_tradnl" sz="2400" dirty="0">
              <a:solidFill>
                <a:schemeClr val="tx2">
                  <a:lumMod val="50000"/>
                </a:schemeClr>
              </a:solidFill>
            </a:endParaRPr>
          </a:p>
        </p:txBody>
      </p:sp>
      <p:sp>
        <p:nvSpPr>
          <p:cNvPr id="3" name="Rectangle 2"/>
          <p:cNvSpPr>
            <a:spLocks noChangeArrowheads="1"/>
          </p:cNvSpPr>
          <p:nvPr/>
        </p:nvSpPr>
        <p:spPr bwMode="auto">
          <a:xfrm>
            <a:off x="685799" y="1904999"/>
            <a:ext cx="20045253" cy="47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848668223"/>
              </p:ext>
            </p:extLst>
          </p:nvPr>
        </p:nvGraphicFramePr>
        <p:xfrm>
          <a:off x="685799" y="2308092"/>
          <a:ext cx="4948832" cy="2717801"/>
        </p:xfrm>
        <a:graphic>
          <a:graphicData uri="http://schemas.openxmlformats.org/presentationml/2006/ole">
            <mc:AlternateContent xmlns:mc="http://schemas.openxmlformats.org/markup-compatibility/2006">
              <mc:Choice xmlns:v="urn:schemas-microsoft-com:vml" Requires="v">
                <p:oleObj spid="_x0000_s10249" r:id="rId3" imgW="8535591" imgH="4723810" progId="PBrush">
                  <p:embed/>
                </p:oleObj>
              </mc:Choice>
              <mc:Fallback>
                <p:oleObj r:id="rId3" imgW="8535591" imgH="472381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2308092"/>
                        <a:ext cx="4948832" cy="2717801"/>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2132581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08000" y="1117601"/>
            <a:ext cx="8229600" cy="2565400"/>
          </a:xfrm>
        </p:spPr>
        <p:txBody>
          <a:bodyPr>
            <a:normAutofit lnSpcReduction="10000"/>
          </a:bodyPr>
          <a:lstStyle/>
          <a:p>
            <a:pPr marL="0" indent="0" algn="just">
              <a:buNone/>
            </a:pPr>
            <a:r>
              <a:rPr lang="es-ES" sz="2400" dirty="0">
                <a:solidFill>
                  <a:schemeClr val="tx2">
                    <a:lumMod val="50000"/>
                  </a:schemeClr>
                </a:solidFill>
              </a:rPr>
              <a:t>En el ejemplo, el ciclo iterativo se ejecuta 20 veces, donde por cada iteración, se multiplica por 10 el valor de X, y POR CADA ITERACIÓN, se muestra el resultado PARCIAL de las 20 iteraciones. </a:t>
            </a:r>
            <a:r>
              <a:rPr lang="es-ES" sz="2400" i="1" u="sng" dirty="0">
                <a:solidFill>
                  <a:schemeClr val="tx2">
                    <a:lumMod val="50000"/>
                  </a:schemeClr>
                </a:solidFill>
              </a:rPr>
              <a:t>A diferencia de los ejemplos anteriores, las iteraciones, son DECRECIENTES, comenzando por el valor 20 hasta llegar al valor 1 de X, esto debido a la inclusión de REVERSE. </a:t>
            </a:r>
            <a:endParaRPr lang="es-ES_tradnl" sz="2400" dirty="0">
              <a:solidFill>
                <a:schemeClr val="tx2">
                  <a:lumMod val="50000"/>
                </a:schemeClr>
              </a:solidFill>
            </a:endParaRPr>
          </a:p>
        </p:txBody>
      </p:sp>
      <p:sp>
        <p:nvSpPr>
          <p:cNvPr id="3" name="Rectangle 2"/>
          <p:cNvSpPr>
            <a:spLocks noChangeArrowheads="1"/>
          </p:cNvSpPr>
          <p:nvPr/>
        </p:nvSpPr>
        <p:spPr bwMode="auto">
          <a:xfrm>
            <a:off x="2184399" y="3505201"/>
            <a:ext cx="31779148" cy="47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693276504"/>
              </p:ext>
            </p:extLst>
          </p:nvPr>
        </p:nvGraphicFramePr>
        <p:xfrm>
          <a:off x="2184400" y="3505201"/>
          <a:ext cx="5384800" cy="2648262"/>
        </p:xfrm>
        <a:graphic>
          <a:graphicData uri="http://schemas.openxmlformats.org/presentationml/2006/ole">
            <mc:AlternateContent xmlns:mc="http://schemas.openxmlformats.org/markup-compatibility/2006">
              <mc:Choice xmlns:v="urn:schemas-microsoft-com:vml" Requires="v">
                <p:oleObj spid="_x0000_s11273" r:id="rId3" imgW="8419048" imgH="4123810" progId="PBrush">
                  <p:embed/>
                </p:oleObj>
              </mc:Choice>
              <mc:Fallback>
                <p:oleObj r:id="rId3" imgW="8419048" imgH="4123810"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4400" y="3505201"/>
                        <a:ext cx="5384800" cy="2648262"/>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373908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57200" y="1193800"/>
            <a:ext cx="3530600" cy="4932363"/>
          </a:xfrm>
        </p:spPr>
        <p:txBody>
          <a:bodyPr>
            <a:normAutofit/>
          </a:bodyPr>
          <a:lstStyle/>
          <a:p>
            <a:pPr marL="0" indent="0">
              <a:buNone/>
            </a:pPr>
            <a:r>
              <a:rPr lang="es-MX" sz="2200" b="1" dirty="0" smtClean="0">
                <a:solidFill>
                  <a:schemeClr val="tx2">
                    <a:lumMod val="75000"/>
                  </a:schemeClr>
                </a:solidFill>
              </a:rPr>
              <a:t>FOR Loop</a:t>
            </a:r>
            <a:endParaRPr lang="es-ES_tradnl" sz="2200" dirty="0" smtClean="0">
              <a:solidFill>
                <a:schemeClr val="tx2">
                  <a:lumMod val="75000"/>
                </a:schemeClr>
              </a:solidFill>
            </a:endParaRPr>
          </a:p>
          <a:p>
            <a:pPr marL="0" indent="0" algn="just">
              <a:buNone/>
            </a:pPr>
            <a:r>
              <a:rPr lang="es-MX" sz="2200" dirty="0" smtClean="0">
                <a:solidFill>
                  <a:schemeClr val="tx2">
                    <a:lumMod val="50000"/>
                  </a:schemeClr>
                </a:solidFill>
              </a:rPr>
              <a:t>En el bloque ahora el ciclo iterativo se maneja con </a:t>
            </a:r>
            <a:r>
              <a:rPr lang="es-MX" sz="2200" b="1" dirty="0" smtClean="0">
                <a:solidFill>
                  <a:schemeClr val="tx2">
                    <a:lumMod val="75000"/>
                  </a:schemeClr>
                </a:solidFill>
              </a:rPr>
              <a:t>FOR LOOP</a:t>
            </a:r>
            <a:r>
              <a:rPr lang="es-MX" sz="2200" dirty="0" smtClean="0">
                <a:solidFill>
                  <a:schemeClr val="tx2">
                    <a:lumMod val="50000"/>
                  </a:schemeClr>
                </a:solidFill>
              </a:rPr>
              <a:t>. La variable </a:t>
            </a:r>
            <a:r>
              <a:rPr lang="es-MX" sz="2200" b="1" dirty="0" smtClean="0">
                <a:solidFill>
                  <a:schemeClr val="tx2">
                    <a:lumMod val="50000"/>
                  </a:schemeClr>
                </a:solidFill>
              </a:rPr>
              <a:t>i </a:t>
            </a:r>
            <a:r>
              <a:rPr lang="es-MX" sz="2200" b="1" dirty="0" smtClean="0">
                <a:solidFill>
                  <a:schemeClr val="tx2">
                    <a:lumMod val="75000"/>
                  </a:schemeClr>
                </a:solidFill>
              </a:rPr>
              <a:t>se declara implícitament</a:t>
            </a:r>
            <a:r>
              <a:rPr lang="es-MX" sz="2200" b="1" dirty="0" smtClean="0">
                <a:solidFill>
                  <a:schemeClr val="tx2">
                    <a:lumMod val="50000"/>
                  </a:schemeClr>
                </a:solidFill>
              </a:rPr>
              <a:t>e</a:t>
            </a:r>
            <a:r>
              <a:rPr lang="es-MX" sz="2200" dirty="0" smtClean="0">
                <a:solidFill>
                  <a:schemeClr val="tx2">
                    <a:lumMod val="50000"/>
                  </a:schemeClr>
                </a:solidFill>
              </a:rPr>
              <a:t> para ser usada en el loop y su valor irá desde el límite inferior (1) al límite superior (3) que indica la cantidad de iteraciones del loop. Una vez que se haya llegado al valor_máximo del loop el control pasará a la sentencia que continúa después del END LOOP. </a:t>
            </a:r>
            <a:endParaRPr lang="es-ES_tradnl" sz="2200" dirty="0">
              <a:solidFill>
                <a:schemeClr val="tx2">
                  <a:lumMod val="50000"/>
                </a:schemeClr>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260806916"/>
              </p:ext>
            </p:extLst>
          </p:nvPr>
        </p:nvGraphicFramePr>
        <p:xfrm>
          <a:off x="3987800" y="2085181"/>
          <a:ext cx="4763770" cy="3149600"/>
        </p:xfrm>
        <a:graphic>
          <a:graphicData uri="http://schemas.openxmlformats.org/presentationml/2006/ole">
            <mc:AlternateContent xmlns:mc="http://schemas.openxmlformats.org/markup-compatibility/2006">
              <mc:Choice xmlns:v="urn:schemas-microsoft-com:vml" Requires="v">
                <p:oleObj spid="_x0000_s12297" r:id="rId3" imgW="5838095" imgH="3809524" progId="PBrush">
                  <p:embed/>
                </p:oleObj>
              </mc:Choice>
              <mc:Fallback>
                <p:oleObj r:id="rId3" imgW="5838095" imgH="3809524"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800" y="2085181"/>
                        <a:ext cx="4763770" cy="3149600"/>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949457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244600"/>
            <a:ext cx="3429000" cy="4525963"/>
          </a:xfrm>
        </p:spPr>
        <p:txBody>
          <a:bodyPr>
            <a:normAutofit lnSpcReduction="10000"/>
          </a:bodyPr>
          <a:lstStyle/>
          <a:p>
            <a:pPr marL="0" indent="0">
              <a:buNone/>
            </a:pPr>
            <a:r>
              <a:rPr lang="es-MX" sz="2200" b="1" dirty="0">
                <a:solidFill>
                  <a:schemeClr val="tx2">
                    <a:lumMod val="75000"/>
                  </a:schemeClr>
                </a:solidFill>
              </a:rPr>
              <a:t>FOR Loop</a:t>
            </a:r>
            <a:endParaRPr lang="es-ES_tradnl" sz="2200" dirty="0">
              <a:solidFill>
                <a:schemeClr val="tx2">
                  <a:lumMod val="75000"/>
                </a:schemeClr>
              </a:solidFill>
            </a:endParaRPr>
          </a:p>
          <a:p>
            <a:pPr marL="0" indent="0" algn="just">
              <a:buNone/>
            </a:pPr>
            <a:r>
              <a:rPr lang="es-MX" sz="2200" dirty="0">
                <a:solidFill>
                  <a:schemeClr val="tx2">
                    <a:lumMod val="50000"/>
                  </a:schemeClr>
                </a:solidFill>
              </a:rPr>
              <a:t>Basados en el mismo ejemplo anterior, en este bloque PL/SQL el límite inferior (1) y el límite superior (3) del loop está dado por las variables v_limite_inf y v_limite_sup respectivamente. </a:t>
            </a:r>
            <a:endParaRPr lang="es-ES_tradnl" sz="2200" dirty="0">
              <a:solidFill>
                <a:schemeClr val="tx2">
                  <a:lumMod val="50000"/>
                </a:schemeClr>
              </a:solidFill>
            </a:endParaRPr>
          </a:p>
          <a:p>
            <a:pPr marL="0" indent="0" algn="just">
              <a:buNone/>
            </a:pPr>
            <a:r>
              <a:rPr lang="es-MX" sz="2200" dirty="0" smtClean="0">
                <a:solidFill>
                  <a:schemeClr val="tx2">
                    <a:lumMod val="50000"/>
                  </a:schemeClr>
                </a:solidFill>
              </a:rPr>
              <a:t>Una </a:t>
            </a:r>
            <a:r>
              <a:rPr lang="es-MX" sz="2200" dirty="0">
                <a:solidFill>
                  <a:schemeClr val="tx2">
                    <a:lumMod val="50000"/>
                  </a:schemeClr>
                </a:solidFill>
              </a:rPr>
              <a:t>vez que se haya llegado al valor_máximo del loop el control pasará a la sentencia que continúa después del END LOOP. </a:t>
            </a:r>
            <a:endParaRPr lang="es-ES_tradnl" sz="2200" dirty="0">
              <a:solidFill>
                <a:schemeClr val="tx2">
                  <a:lumMod val="50000"/>
                </a:schemeClr>
              </a:solidFill>
            </a:endParaRPr>
          </a:p>
        </p:txBody>
      </p:sp>
      <p:sp>
        <p:nvSpPr>
          <p:cNvPr id="3" name="Rectangle 2"/>
          <p:cNvSpPr>
            <a:spLocks noChangeArrowheads="1"/>
          </p:cNvSpPr>
          <p:nvPr/>
        </p:nvSpPr>
        <p:spPr bwMode="auto">
          <a:xfrm>
            <a:off x="4216400" y="1879599"/>
            <a:ext cx="253333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750383548"/>
              </p:ext>
            </p:extLst>
          </p:nvPr>
        </p:nvGraphicFramePr>
        <p:xfrm>
          <a:off x="4216400" y="1879599"/>
          <a:ext cx="4436919" cy="3200401"/>
        </p:xfrm>
        <a:graphic>
          <a:graphicData uri="http://schemas.openxmlformats.org/presentationml/2006/ole">
            <mc:AlternateContent xmlns:mc="http://schemas.openxmlformats.org/markup-compatibility/2006">
              <mc:Choice xmlns:v="urn:schemas-microsoft-com:vml" Requires="v">
                <p:oleObj spid="_x0000_s13321" r:id="rId3" imgW="5830114" imgH="4219048" progId="PBrush">
                  <p:embed/>
                </p:oleObj>
              </mc:Choice>
              <mc:Fallback>
                <p:oleObj r:id="rId3" imgW="5830114" imgH="4219048"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400" y="1879599"/>
                        <a:ext cx="4436919" cy="3200401"/>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853451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73904" y="2660302"/>
            <a:ext cx="2723492" cy="1384995"/>
          </a:xfrm>
          <a:prstGeom prst="rect">
            <a:avLst/>
          </a:prstGeom>
        </p:spPr>
        <p:txBody>
          <a:bodyPr wrap="square">
            <a:spAutoFit/>
          </a:bodyPr>
          <a:lstStyle/>
          <a:p>
            <a:pPr algn="ctr"/>
            <a:r>
              <a:rPr lang="es-CL" sz="2800" b="1" dirty="0">
                <a:solidFill>
                  <a:schemeClr val="bg1"/>
                </a:solidFill>
              </a:rPr>
              <a:t>Estructuras de Control de iteraciones</a:t>
            </a:r>
            <a:r>
              <a:rPr lang="es-ES_tradnl" sz="2800" b="1" dirty="0">
                <a:solidFill>
                  <a:schemeClr val="bg1"/>
                </a:solidFill>
              </a:rPr>
              <a:t> </a:t>
            </a:r>
            <a:endParaRPr lang="es-ES_tradnl" sz="2800"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117601"/>
            <a:ext cx="8077200" cy="2159000"/>
          </a:xfrm>
        </p:spPr>
        <p:txBody>
          <a:bodyPr>
            <a:normAutofit fontScale="92500" lnSpcReduction="10000"/>
          </a:bodyPr>
          <a:lstStyle/>
          <a:p>
            <a:pPr marL="0" indent="0" algn="just">
              <a:lnSpc>
                <a:spcPct val="110000"/>
              </a:lnSpc>
              <a:buNone/>
            </a:pPr>
            <a:r>
              <a:rPr lang="es-CL" sz="2200" b="1" dirty="0">
                <a:solidFill>
                  <a:schemeClr val="tx2">
                    <a:lumMod val="50000"/>
                  </a:schemeClr>
                </a:solidFill>
              </a:rPr>
              <a:t>Pautas para Loops</a:t>
            </a:r>
            <a:endParaRPr lang="es-ES_tradnl" sz="2200" dirty="0">
              <a:solidFill>
                <a:schemeClr val="tx2">
                  <a:lumMod val="50000"/>
                </a:schemeClr>
              </a:solidFill>
            </a:endParaRPr>
          </a:p>
          <a:p>
            <a:pPr marL="0" indent="0" algn="just">
              <a:lnSpc>
                <a:spcPct val="110000"/>
              </a:lnSpc>
              <a:buNone/>
            </a:pPr>
            <a:r>
              <a:rPr lang="es-CL" sz="2200" dirty="0">
                <a:solidFill>
                  <a:schemeClr val="tx2">
                    <a:lumMod val="50000"/>
                  </a:schemeClr>
                </a:solidFill>
              </a:rPr>
              <a:t>Usar el control de iteración LOOP básico cuando las sentencias contenidas dentro del bucle deben ser ejecutas a lo menos una vez.</a:t>
            </a:r>
            <a:endParaRPr lang="es-ES_tradnl" sz="2200" dirty="0">
              <a:solidFill>
                <a:schemeClr val="tx2">
                  <a:lumMod val="50000"/>
                </a:schemeClr>
              </a:solidFill>
            </a:endParaRPr>
          </a:p>
          <a:p>
            <a:pPr marL="0" indent="0" algn="just">
              <a:lnSpc>
                <a:spcPct val="110000"/>
              </a:lnSpc>
              <a:buNone/>
            </a:pPr>
            <a:r>
              <a:rPr lang="es-CL" sz="2200" dirty="0">
                <a:solidFill>
                  <a:schemeClr val="tx2">
                    <a:lumMod val="50000"/>
                  </a:schemeClr>
                </a:solidFill>
              </a:rPr>
              <a:t>Usar WHILE Loop si la condición tiene que ser evaluada al comienzo de cada iteración.</a:t>
            </a:r>
            <a:endParaRPr lang="es-ES_tradnl" sz="2200" dirty="0">
              <a:solidFill>
                <a:schemeClr val="tx2">
                  <a:lumMod val="50000"/>
                </a:schemeClr>
              </a:solidFill>
            </a:endParaRPr>
          </a:p>
          <a:p>
            <a:pPr marL="0" indent="0" algn="just">
              <a:lnSpc>
                <a:spcPct val="110000"/>
              </a:lnSpc>
              <a:buNone/>
            </a:pPr>
            <a:r>
              <a:rPr lang="es-CL" sz="2200" dirty="0">
                <a:solidFill>
                  <a:schemeClr val="tx2">
                    <a:lumMod val="50000"/>
                  </a:schemeClr>
                </a:solidFill>
              </a:rPr>
              <a:t>Usar FOR Loop si el número de iteraciones es conocido. </a:t>
            </a:r>
            <a:endParaRPr lang="es-ES_tradnl" sz="2200" dirty="0">
              <a:solidFill>
                <a:schemeClr val="tx2">
                  <a:lumMod val="50000"/>
                </a:schemeClr>
              </a:solidFill>
            </a:endParaRPr>
          </a:p>
        </p:txBody>
      </p:sp>
      <p:sp>
        <p:nvSpPr>
          <p:cNvPr id="3" name="Rectangle 2"/>
          <p:cNvSpPr>
            <a:spLocks noChangeArrowheads="1"/>
          </p:cNvSpPr>
          <p:nvPr/>
        </p:nvSpPr>
        <p:spPr bwMode="auto">
          <a:xfrm>
            <a:off x="1930400" y="3276601"/>
            <a:ext cx="323787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471424329"/>
              </p:ext>
            </p:extLst>
          </p:nvPr>
        </p:nvGraphicFramePr>
        <p:xfrm>
          <a:off x="1930400" y="3276602"/>
          <a:ext cx="5486400" cy="2788170"/>
        </p:xfrm>
        <a:graphic>
          <a:graphicData uri="http://schemas.openxmlformats.org/presentationml/2006/ole">
            <mc:AlternateContent xmlns:mc="http://schemas.openxmlformats.org/markup-compatibility/2006">
              <mc:Choice xmlns:v="urn:schemas-microsoft-com:vml" Requires="v">
                <p:oleObj spid="_x0000_s14345" r:id="rId3" imgW="9371429" imgH="4791744" progId="PBrush">
                  <p:embed/>
                </p:oleObj>
              </mc:Choice>
              <mc:Fallback>
                <p:oleObj r:id="rId3" imgW="9371429" imgH="4791744"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0400" y="3276602"/>
                        <a:ext cx="5486400" cy="2788170"/>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6573611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33400" y="1168401"/>
            <a:ext cx="8229600" cy="1574800"/>
          </a:xfrm>
        </p:spPr>
        <p:txBody>
          <a:bodyPr>
            <a:normAutofit/>
          </a:bodyPr>
          <a:lstStyle/>
          <a:p>
            <a:pPr marL="0" indent="0" algn="just">
              <a:buNone/>
            </a:pPr>
            <a:r>
              <a:rPr lang="es-ES" sz="2400" dirty="0">
                <a:solidFill>
                  <a:schemeClr val="tx2">
                    <a:lumMod val="50000"/>
                  </a:schemeClr>
                </a:solidFill>
              </a:rPr>
              <a:t>Dado los ciclos iterativos anteriores, el ejemplo, muestra que utilizando WHILE y FOR, se puede implementar el mismo resultado esperado, como es el despliegue de resultados parciales procesado. </a:t>
            </a:r>
            <a:endParaRPr lang="es-ES_tradnl" sz="2400" dirty="0">
              <a:solidFill>
                <a:schemeClr val="tx2">
                  <a:lumMod val="50000"/>
                </a:schemeClr>
              </a:solidFill>
            </a:endParaRPr>
          </a:p>
        </p:txBody>
      </p:sp>
      <p:sp>
        <p:nvSpPr>
          <p:cNvPr id="3" name="Rectangle 2"/>
          <p:cNvSpPr>
            <a:spLocks noChangeArrowheads="1"/>
          </p:cNvSpPr>
          <p:nvPr/>
        </p:nvSpPr>
        <p:spPr bwMode="auto">
          <a:xfrm>
            <a:off x="1422400" y="2743201"/>
            <a:ext cx="36590814" cy="53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114301086"/>
              </p:ext>
            </p:extLst>
          </p:nvPr>
        </p:nvGraphicFramePr>
        <p:xfrm>
          <a:off x="1141665" y="2743201"/>
          <a:ext cx="7013070" cy="3276598"/>
        </p:xfrm>
        <a:graphic>
          <a:graphicData uri="http://schemas.openxmlformats.org/presentationml/2006/ole">
            <mc:AlternateContent xmlns:mc="http://schemas.openxmlformats.org/markup-compatibility/2006">
              <mc:Choice xmlns:v="urn:schemas-microsoft-com:vml" Requires="v">
                <p:oleObj spid="_x0000_s15369" r:id="rId3" imgW="8257143" imgH="3885714" progId="PBrush">
                  <p:embed/>
                </p:oleObj>
              </mc:Choice>
              <mc:Fallback>
                <p:oleObj r:id="rId3" imgW="8257143" imgH="3885714"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665" y="2743201"/>
                        <a:ext cx="7013070" cy="3276598"/>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410257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09600" y="1193801"/>
            <a:ext cx="8229600" cy="2489199"/>
          </a:xfrm>
        </p:spPr>
        <p:txBody>
          <a:bodyPr>
            <a:normAutofit lnSpcReduction="10000"/>
          </a:bodyPr>
          <a:lstStyle/>
          <a:p>
            <a:pPr marL="0" indent="0" algn="just">
              <a:buNone/>
            </a:pPr>
            <a:r>
              <a:rPr lang="es-MX" sz="2200" b="1" dirty="0" smtClean="0">
                <a:solidFill>
                  <a:schemeClr val="tx2">
                    <a:lumMod val="75000"/>
                  </a:schemeClr>
                </a:solidFill>
              </a:rPr>
              <a:t>Loops </a:t>
            </a:r>
            <a:r>
              <a:rPr lang="es-MX" sz="2200" b="1" dirty="0">
                <a:solidFill>
                  <a:schemeClr val="tx2">
                    <a:lumMod val="75000"/>
                  </a:schemeClr>
                </a:solidFill>
              </a:rPr>
              <a:t>Anidados y Etiquetas</a:t>
            </a:r>
            <a:endParaRPr lang="es-ES_tradnl" sz="2200" dirty="0">
              <a:solidFill>
                <a:schemeClr val="tx2">
                  <a:lumMod val="75000"/>
                </a:schemeClr>
              </a:solidFill>
            </a:endParaRPr>
          </a:p>
          <a:p>
            <a:pPr lvl="0" algn="just"/>
            <a:r>
              <a:rPr lang="es-MX" sz="2200" dirty="0" smtClean="0">
                <a:solidFill>
                  <a:schemeClr val="tx2">
                    <a:lumMod val="50000"/>
                  </a:schemeClr>
                </a:solidFill>
              </a:rPr>
              <a:t>Los </a:t>
            </a:r>
            <a:r>
              <a:rPr lang="es-MX" sz="2200" dirty="0">
                <a:solidFill>
                  <a:schemeClr val="tx2">
                    <a:lumMod val="50000"/>
                  </a:schemeClr>
                </a:solidFill>
              </a:rPr>
              <a:t>loops anidados tienen múltiples niveles. </a:t>
            </a:r>
            <a:endParaRPr lang="es-ES_tradnl" sz="2200" dirty="0">
              <a:solidFill>
                <a:schemeClr val="tx2">
                  <a:lumMod val="50000"/>
                </a:schemeClr>
              </a:solidFill>
            </a:endParaRPr>
          </a:p>
          <a:p>
            <a:pPr lvl="0" algn="just"/>
            <a:r>
              <a:rPr lang="es-MX" sz="2200" dirty="0">
                <a:solidFill>
                  <a:schemeClr val="tx2">
                    <a:lumMod val="50000"/>
                  </a:schemeClr>
                </a:solidFill>
              </a:rPr>
              <a:t>El uso de etiquetas permiten distinguir entre bloques y loops.</a:t>
            </a:r>
            <a:endParaRPr lang="es-ES_tradnl" sz="2200" dirty="0">
              <a:solidFill>
                <a:schemeClr val="tx2">
                  <a:lumMod val="50000"/>
                </a:schemeClr>
              </a:solidFill>
            </a:endParaRPr>
          </a:p>
          <a:p>
            <a:pPr lvl="0" algn="just"/>
            <a:r>
              <a:rPr lang="es-MX" sz="2200" dirty="0">
                <a:solidFill>
                  <a:schemeClr val="tx2">
                    <a:lumMod val="50000"/>
                  </a:schemeClr>
                </a:solidFill>
              </a:rPr>
              <a:t>Se pueden </a:t>
            </a:r>
            <a:r>
              <a:rPr lang="es-EC" sz="2200" dirty="0">
                <a:solidFill>
                  <a:schemeClr val="tx2">
                    <a:lumMod val="50000"/>
                  </a:schemeClr>
                </a:solidFill>
              </a:rPr>
              <a:t>anidar loops básicos, FOR, While dentro de otro.</a:t>
            </a:r>
            <a:endParaRPr lang="es-ES_tradnl" sz="2200" dirty="0">
              <a:solidFill>
                <a:schemeClr val="tx2">
                  <a:lumMod val="50000"/>
                </a:schemeClr>
              </a:solidFill>
            </a:endParaRPr>
          </a:p>
          <a:p>
            <a:pPr lvl="0" algn="just"/>
            <a:r>
              <a:rPr lang="es-EC" sz="2200" dirty="0">
                <a:solidFill>
                  <a:schemeClr val="tx2">
                    <a:lumMod val="50000"/>
                  </a:schemeClr>
                </a:solidFill>
              </a:rPr>
              <a:t>La </a:t>
            </a:r>
            <a:r>
              <a:rPr lang="es-ES" sz="2200" dirty="0">
                <a:solidFill>
                  <a:schemeClr val="tx2">
                    <a:lumMod val="50000"/>
                  </a:schemeClr>
                </a:solidFill>
              </a:rPr>
              <a:t>etiqueta debe ir antes de la palabra LOOP palabra dentro de delimitadores de la etiqueta (la etiqueta &lt;&lt; &gt;&gt;). En </a:t>
            </a:r>
            <a:r>
              <a:rPr lang="es-ES" sz="2200" dirty="0" err="1">
                <a:solidFill>
                  <a:schemeClr val="tx2">
                    <a:lumMod val="50000"/>
                  </a:schemeClr>
                </a:solidFill>
              </a:rPr>
              <a:t>loops</a:t>
            </a:r>
            <a:r>
              <a:rPr lang="es-ES" sz="2200" dirty="0">
                <a:solidFill>
                  <a:schemeClr val="tx2">
                    <a:lumMod val="50000"/>
                  </a:schemeClr>
                </a:solidFill>
              </a:rPr>
              <a:t> FOR o WHILE coloque la etiqueta antes de FOR o WHILE.</a:t>
            </a:r>
            <a:endParaRPr lang="es-ES_tradnl" sz="2200" dirty="0">
              <a:solidFill>
                <a:schemeClr val="tx2">
                  <a:lumMod val="50000"/>
                </a:schemeClr>
              </a:solidFill>
            </a:endParaRPr>
          </a:p>
        </p:txBody>
      </p:sp>
      <p:sp>
        <p:nvSpPr>
          <p:cNvPr id="3" name="Rectangle 2"/>
          <p:cNvSpPr>
            <a:spLocks noChangeArrowheads="1"/>
          </p:cNvSpPr>
          <p:nvPr/>
        </p:nvSpPr>
        <p:spPr bwMode="auto">
          <a:xfrm>
            <a:off x="2692399" y="3683000"/>
            <a:ext cx="26982295" cy="46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844844755"/>
              </p:ext>
            </p:extLst>
          </p:nvPr>
        </p:nvGraphicFramePr>
        <p:xfrm>
          <a:off x="2692400" y="3683000"/>
          <a:ext cx="4572000" cy="2548328"/>
        </p:xfrm>
        <a:graphic>
          <a:graphicData uri="http://schemas.openxmlformats.org/presentationml/2006/ole">
            <mc:AlternateContent xmlns:mc="http://schemas.openxmlformats.org/markup-compatibility/2006">
              <mc:Choice xmlns:v="urn:schemas-microsoft-com:vml" Requires="v">
                <p:oleObj spid="_x0000_s16393" r:id="rId3" imgW="7733333" imgH="4342857" progId="PBrush">
                  <p:embed/>
                </p:oleObj>
              </mc:Choice>
              <mc:Fallback>
                <p:oleObj r:id="rId3" imgW="7733333" imgH="4342857"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0" y="3683000"/>
                        <a:ext cx="4572000" cy="2548328"/>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3821835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60400" y="1778001"/>
            <a:ext cx="8026400" cy="3581399"/>
          </a:xfrm>
        </p:spPr>
        <p:txBody>
          <a:bodyPr>
            <a:normAutofit/>
          </a:bodyPr>
          <a:lstStyle/>
          <a:p>
            <a:pPr marL="0" indent="0" algn="just">
              <a:buNone/>
            </a:pPr>
            <a:r>
              <a:rPr lang="es-MX" sz="2400" dirty="0">
                <a:solidFill>
                  <a:schemeClr val="tx2">
                    <a:lumMod val="50000"/>
                  </a:schemeClr>
                </a:solidFill>
              </a:rPr>
              <a:t>En el bloque del ejemplo hay dos ciclos iterativos. El loop externo es identificado con la etiqueta </a:t>
            </a:r>
            <a:r>
              <a:rPr lang="es-ES" sz="2400" b="1" dirty="0">
                <a:solidFill>
                  <a:schemeClr val="tx2">
                    <a:lumMod val="50000"/>
                  </a:schemeClr>
                </a:solidFill>
              </a:rPr>
              <a:t>&lt;&lt;</a:t>
            </a:r>
            <a:r>
              <a:rPr lang="es-ES" sz="2400" b="1" dirty="0" err="1">
                <a:solidFill>
                  <a:schemeClr val="tx2">
                    <a:lumMod val="50000"/>
                  </a:schemeClr>
                </a:solidFill>
              </a:rPr>
              <a:t>loop_externo</a:t>
            </a:r>
            <a:r>
              <a:rPr lang="es-ES" sz="2400" b="1" dirty="0">
                <a:solidFill>
                  <a:schemeClr val="tx2">
                    <a:lumMod val="50000"/>
                  </a:schemeClr>
                </a:solidFill>
              </a:rPr>
              <a:t>&gt;&gt;</a:t>
            </a:r>
            <a:r>
              <a:rPr lang="es-ES" sz="2400" dirty="0">
                <a:solidFill>
                  <a:schemeClr val="tx2">
                    <a:lumMod val="50000"/>
                  </a:schemeClr>
                </a:solidFill>
              </a:rPr>
              <a:t> el </a:t>
            </a:r>
            <a:r>
              <a:rPr lang="es-ES" sz="2400" dirty="0" err="1">
                <a:solidFill>
                  <a:schemeClr val="tx2">
                    <a:lumMod val="50000"/>
                  </a:schemeClr>
                </a:solidFill>
              </a:rPr>
              <a:t>loop</a:t>
            </a:r>
            <a:r>
              <a:rPr lang="es-ES" sz="2400" dirty="0">
                <a:solidFill>
                  <a:schemeClr val="tx2">
                    <a:lumMod val="50000"/>
                  </a:schemeClr>
                </a:solidFill>
              </a:rPr>
              <a:t> interno por la etiqueta </a:t>
            </a:r>
            <a:r>
              <a:rPr lang="es-ES" sz="2400" b="1" dirty="0">
                <a:solidFill>
                  <a:schemeClr val="tx2">
                    <a:lumMod val="50000"/>
                  </a:schemeClr>
                </a:solidFill>
              </a:rPr>
              <a:t>&lt;&lt;</a:t>
            </a:r>
            <a:r>
              <a:rPr lang="es-ES" sz="2400" b="1" dirty="0" err="1">
                <a:solidFill>
                  <a:schemeClr val="tx2">
                    <a:lumMod val="50000"/>
                  </a:schemeClr>
                </a:solidFill>
              </a:rPr>
              <a:t>loop_interno</a:t>
            </a:r>
            <a:r>
              <a:rPr lang="es-ES" sz="2400" b="1" dirty="0">
                <a:solidFill>
                  <a:schemeClr val="tx2">
                    <a:lumMod val="50000"/>
                  </a:schemeClr>
                </a:solidFill>
              </a:rPr>
              <a:t>&gt;&gt;</a:t>
            </a:r>
            <a:r>
              <a:rPr lang="es-ES" sz="2400" dirty="0">
                <a:solidFill>
                  <a:schemeClr val="tx2">
                    <a:lumMod val="50000"/>
                  </a:schemeClr>
                </a:solidFill>
              </a:rPr>
              <a:t>.</a:t>
            </a:r>
            <a:r>
              <a:rPr lang="es-MX" sz="2400" dirty="0">
                <a:solidFill>
                  <a:schemeClr val="tx2">
                    <a:lumMod val="50000"/>
                  </a:schemeClr>
                </a:solidFill>
              </a:rPr>
              <a:t> El loop externo inicialmente se ejecutará 10 veces (controlado por la cláusula </a:t>
            </a:r>
            <a:r>
              <a:rPr lang="es-ES" sz="2400" b="1" dirty="0">
                <a:solidFill>
                  <a:schemeClr val="tx2">
                    <a:lumMod val="50000"/>
                  </a:schemeClr>
                </a:solidFill>
              </a:rPr>
              <a:t>EXIT WHEN </a:t>
            </a:r>
            <a:r>
              <a:rPr lang="es-ES" sz="2400" b="1" dirty="0" err="1">
                <a:solidFill>
                  <a:schemeClr val="tx2">
                    <a:lumMod val="50000"/>
                  </a:schemeClr>
                </a:solidFill>
              </a:rPr>
              <a:t>v_contador</a:t>
            </a:r>
            <a:r>
              <a:rPr lang="es-ES" sz="2400" b="1" dirty="0">
                <a:solidFill>
                  <a:schemeClr val="tx2">
                    <a:lumMod val="50000"/>
                  </a:schemeClr>
                </a:solidFill>
              </a:rPr>
              <a:t> &gt; 10</a:t>
            </a:r>
            <a:r>
              <a:rPr lang="es-ES" sz="2400" dirty="0">
                <a:solidFill>
                  <a:schemeClr val="tx2">
                    <a:lumMod val="50000"/>
                  </a:schemeClr>
                </a:solidFill>
              </a:rPr>
              <a:t>) y el </a:t>
            </a:r>
            <a:r>
              <a:rPr lang="es-ES" sz="2400" dirty="0" err="1">
                <a:solidFill>
                  <a:schemeClr val="tx2">
                    <a:lumMod val="50000"/>
                  </a:schemeClr>
                </a:solidFill>
              </a:rPr>
              <a:t>loop</a:t>
            </a:r>
            <a:r>
              <a:rPr lang="es-ES" sz="2400" dirty="0">
                <a:solidFill>
                  <a:schemeClr val="tx2">
                    <a:lumMod val="50000"/>
                  </a:schemeClr>
                </a:solidFill>
              </a:rPr>
              <a:t> interno se ejecutará 1 vez (controlado por la cláusula </a:t>
            </a:r>
            <a:r>
              <a:rPr lang="es-ES" sz="2400" b="1" dirty="0">
                <a:solidFill>
                  <a:schemeClr val="tx2">
                    <a:lumMod val="50000"/>
                  </a:schemeClr>
                </a:solidFill>
              </a:rPr>
              <a:t>EXIT WHEN </a:t>
            </a:r>
            <a:r>
              <a:rPr lang="es-ES" sz="2400" b="1" dirty="0" err="1">
                <a:solidFill>
                  <a:schemeClr val="tx2">
                    <a:lumMod val="50000"/>
                  </a:schemeClr>
                </a:solidFill>
              </a:rPr>
              <a:t>v_inner_done</a:t>
            </a:r>
            <a:r>
              <a:rPr lang="es-ES" sz="2400" b="1" dirty="0">
                <a:solidFill>
                  <a:schemeClr val="tx2">
                    <a:lumMod val="50000"/>
                  </a:schemeClr>
                </a:solidFill>
              </a:rPr>
              <a:t> = 'YES'</a:t>
            </a:r>
            <a:r>
              <a:rPr lang="es-ES" sz="2400" dirty="0">
                <a:solidFill>
                  <a:schemeClr val="tx2">
                    <a:lumMod val="50000"/>
                  </a:schemeClr>
                </a:solidFill>
              </a:rPr>
              <a:t>) pero además en el </a:t>
            </a:r>
            <a:r>
              <a:rPr lang="es-ES" sz="2400" dirty="0" err="1">
                <a:solidFill>
                  <a:schemeClr val="tx2">
                    <a:lumMod val="50000"/>
                  </a:schemeClr>
                </a:solidFill>
              </a:rPr>
              <a:t>loop</a:t>
            </a:r>
            <a:r>
              <a:rPr lang="es-ES" sz="2400" dirty="0">
                <a:solidFill>
                  <a:schemeClr val="tx2">
                    <a:lumMod val="50000"/>
                  </a:schemeClr>
                </a:solidFill>
              </a:rPr>
              <a:t> interno se controla la salida del </a:t>
            </a:r>
            <a:r>
              <a:rPr lang="es-ES" sz="2400" dirty="0" err="1">
                <a:solidFill>
                  <a:schemeClr val="tx2">
                    <a:lumMod val="50000"/>
                  </a:schemeClr>
                </a:solidFill>
              </a:rPr>
              <a:t>loop</a:t>
            </a:r>
            <a:r>
              <a:rPr lang="es-ES" sz="2400" dirty="0">
                <a:solidFill>
                  <a:schemeClr val="tx2">
                    <a:lumMod val="50000"/>
                  </a:schemeClr>
                </a:solidFill>
              </a:rPr>
              <a:t> principal a través de la cláusula </a:t>
            </a:r>
            <a:r>
              <a:rPr lang="es-ES" sz="2400" b="1" dirty="0">
                <a:solidFill>
                  <a:schemeClr val="tx2">
                    <a:lumMod val="50000"/>
                  </a:schemeClr>
                </a:solidFill>
              </a:rPr>
              <a:t>EXIT </a:t>
            </a:r>
            <a:r>
              <a:rPr lang="es-ES" sz="2400" b="1" dirty="0" err="1">
                <a:solidFill>
                  <a:schemeClr val="tx2">
                    <a:lumMod val="50000"/>
                  </a:schemeClr>
                </a:solidFill>
              </a:rPr>
              <a:t>v_loop_externo</a:t>
            </a:r>
            <a:r>
              <a:rPr lang="es-ES" sz="2400" b="1" dirty="0">
                <a:solidFill>
                  <a:schemeClr val="tx2">
                    <a:lumMod val="50000"/>
                  </a:schemeClr>
                </a:solidFill>
              </a:rPr>
              <a:t> WHEN </a:t>
            </a:r>
            <a:r>
              <a:rPr lang="es-ES" sz="2400" b="1" dirty="0" err="1">
                <a:solidFill>
                  <a:schemeClr val="tx2">
                    <a:lumMod val="50000"/>
                  </a:schemeClr>
                </a:solidFill>
              </a:rPr>
              <a:t>total_done</a:t>
            </a:r>
            <a:r>
              <a:rPr lang="es-ES" sz="2400" b="1" dirty="0">
                <a:solidFill>
                  <a:schemeClr val="tx2">
                    <a:lumMod val="50000"/>
                  </a:schemeClr>
                </a:solidFill>
              </a:rPr>
              <a:t> = 'YES' </a:t>
            </a:r>
            <a:endParaRPr lang="es-ES_tradnl" sz="2400" dirty="0">
              <a:solidFill>
                <a:schemeClr val="tx2">
                  <a:lumMod val="50000"/>
                </a:schemeClr>
              </a:solidFill>
            </a:endParaRPr>
          </a:p>
        </p:txBody>
      </p:sp>
      <p:sp>
        <p:nvSpPr>
          <p:cNvPr id="3" name="Rectángulo 2"/>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852669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270000"/>
            <a:ext cx="8128000" cy="4525963"/>
          </a:xfrm>
        </p:spPr>
        <p:txBody>
          <a:bodyPr>
            <a:normAutofit/>
          </a:bodyPr>
          <a:lstStyle/>
          <a:p>
            <a:pPr marL="0" indent="0" algn="just">
              <a:buNone/>
            </a:pPr>
            <a:r>
              <a:rPr lang="es-MX" sz="2400" b="1" dirty="0">
                <a:solidFill>
                  <a:schemeClr val="tx2">
                    <a:lumMod val="75000"/>
                  </a:schemeClr>
                </a:solidFill>
              </a:rPr>
              <a:t>Sentencia PL/SQL CONTINUE</a:t>
            </a:r>
            <a:endParaRPr lang="es-ES_tradnl" sz="2400" dirty="0">
              <a:solidFill>
                <a:schemeClr val="tx2">
                  <a:lumMod val="75000"/>
                </a:schemeClr>
              </a:solidFill>
            </a:endParaRPr>
          </a:p>
          <a:p>
            <a:pPr marL="0" indent="0" algn="just">
              <a:buNone/>
            </a:pPr>
            <a:r>
              <a:rPr lang="es-ES" sz="2400" dirty="0" smtClean="0">
                <a:solidFill>
                  <a:schemeClr val="tx2">
                    <a:lumMod val="50000"/>
                  </a:schemeClr>
                </a:solidFill>
              </a:rPr>
              <a:t>La </a:t>
            </a:r>
            <a:r>
              <a:rPr lang="es-ES" sz="2400" dirty="0">
                <a:solidFill>
                  <a:schemeClr val="tx2">
                    <a:lumMod val="50000"/>
                  </a:schemeClr>
                </a:solidFill>
              </a:rPr>
              <a:t>sentencia CONTINUE permite transferir el control dentro de un </a:t>
            </a:r>
            <a:r>
              <a:rPr lang="es-ES" sz="2400" dirty="0" err="1">
                <a:solidFill>
                  <a:schemeClr val="tx2">
                    <a:lumMod val="50000"/>
                  </a:schemeClr>
                </a:solidFill>
              </a:rPr>
              <a:t>loop</a:t>
            </a:r>
            <a:r>
              <a:rPr lang="es-ES" sz="2400" dirty="0">
                <a:solidFill>
                  <a:schemeClr val="tx2">
                    <a:lumMod val="50000"/>
                  </a:schemeClr>
                </a:solidFill>
              </a:rPr>
              <a:t> a una nueva iteración o para salir del </a:t>
            </a:r>
            <a:r>
              <a:rPr lang="es-ES" sz="2400" dirty="0" err="1">
                <a:solidFill>
                  <a:schemeClr val="tx2">
                    <a:lumMod val="50000"/>
                  </a:schemeClr>
                </a:solidFill>
              </a:rPr>
              <a:t>loop</a:t>
            </a:r>
            <a:r>
              <a:rPr lang="es-ES" sz="2400" dirty="0">
                <a:solidFill>
                  <a:schemeClr val="tx2">
                    <a:lumMod val="50000"/>
                  </a:schemeClr>
                </a:solidFill>
              </a:rPr>
              <a:t>. Muchos otros lenguajes de programación tienen esta funcionalidad. </a:t>
            </a:r>
            <a:endParaRPr lang="es-ES_tradnl" sz="2400" dirty="0">
              <a:solidFill>
                <a:schemeClr val="tx2">
                  <a:lumMod val="50000"/>
                </a:schemeClr>
              </a:solidFill>
            </a:endParaRPr>
          </a:p>
          <a:p>
            <a:pPr marL="0" indent="0" algn="just">
              <a:buNone/>
            </a:pPr>
            <a:r>
              <a:rPr lang="es-ES" sz="2400" dirty="0" smtClean="0">
                <a:solidFill>
                  <a:schemeClr val="tx2">
                    <a:lumMod val="50000"/>
                  </a:schemeClr>
                </a:solidFill>
              </a:rPr>
              <a:t>Con </a:t>
            </a:r>
            <a:r>
              <a:rPr lang="es-ES" sz="2400" dirty="0">
                <a:solidFill>
                  <a:schemeClr val="tx2">
                    <a:lumMod val="50000"/>
                  </a:schemeClr>
                </a:solidFill>
              </a:rPr>
              <a:t>Oracle 11g, PL/SQL también ofrece esta funcionalidad. En versiones anteriores a Oracle 11g, se puede codificar una solución utilizando variables booleanas e instrucciones condicionales para simular la funcionalidad de CONTINUE. </a:t>
            </a:r>
            <a:endParaRPr lang="es-ES_tradnl" sz="2400" dirty="0">
              <a:solidFill>
                <a:schemeClr val="tx2">
                  <a:lumMod val="50000"/>
                </a:schemeClr>
              </a:solidFill>
            </a:endParaRPr>
          </a:p>
        </p:txBody>
      </p:sp>
      <p:sp>
        <p:nvSpPr>
          <p:cNvPr id="3" name="Rectángulo 2"/>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2059734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08000" y="1143002"/>
            <a:ext cx="8229600" cy="2159000"/>
          </a:xfrm>
        </p:spPr>
        <p:txBody>
          <a:bodyPr>
            <a:normAutofit/>
          </a:bodyPr>
          <a:lstStyle/>
          <a:p>
            <a:pPr marL="0" indent="0">
              <a:buNone/>
            </a:pPr>
            <a:r>
              <a:rPr lang="es-ES" sz="2400" dirty="0">
                <a:solidFill>
                  <a:schemeClr val="tx2">
                    <a:lumMod val="50000"/>
                  </a:schemeClr>
                </a:solidFill>
              </a:rPr>
              <a:t>La sentencia CONTINUE ofrece un medio sencillo para controlar las iteraciones de </a:t>
            </a:r>
            <a:r>
              <a:rPr lang="es-ES" sz="2400" dirty="0" err="1">
                <a:solidFill>
                  <a:schemeClr val="tx2">
                    <a:lumMod val="50000"/>
                  </a:schemeClr>
                </a:solidFill>
              </a:rPr>
              <a:t>loop</a:t>
            </a:r>
            <a:r>
              <a:rPr lang="es-ES" sz="2400" dirty="0">
                <a:solidFill>
                  <a:schemeClr val="tx2">
                    <a:lumMod val="50000"/>
                  </a:schemeClr>
                </a:solidFill>
              </a:rPr>
              <a:t>. Puede ser más eficiente que soluciones de codificaciones anteriores.  </a:t>
            </a:r>
            <a:endParaRPr lang="es-ES_tradnl" sz="2400" dirty="0">
              <a:solidFill>
                <a:schemeClr val="tx2">
                  <a:lumMod val="50000"/>
                </a:schemeClr>
              </a:solidFill>
            </a:endParaRPr>
          </a:p>
          <a:p>
            <a:pPr marL="0" indent="0">
              <a:buNone/>
            </a:pPr>
            <a:r>
              <a:rPr lang="es-ES" sz="2400" dirty="0">
                <a:solidFill>
                  <a:schemeClr val="tx2">
                    <a:lumMod val="50000"/>
                  </a:schemeClr>
                </a:solidFill>
              </a:rPr>
              <a:t>La sentencia CONTINUE no puede aparecer fuera de un </a:t>
            </a:r>
            <a:r>
              <a:rPr lang="es-ES" sz="2400" dirty="0" err="1">
                <a:solidFill>
                  <a:schemeClr val="tx2">
                    <a:lumMod val="50000"/>
                  </a:schemeClr>
                </a:solidFill>
              </a:rPr>
              <a:t>loop</a:t>
            </a:r>
            <a:r>
              <a:rPr lang="es-ES" sz="2400" dirty="0">
                <a:solidFill>
                  <a:schemeClr val="tx2">
                    <a:lumMod val="50000"/>
                  </a:schemeClr>
                </a:solidFill>
              </a:rPr>
              <a:t> porque esto genera un error del compilador. </a:t>
            </a:r>
            <a:endParaRPr lang="es-ES_tradnl" sz="2400" dirty="0">
              <a:solidFill>
                <a:schemeClr val="tx2">
                  <a:lumMod val="50000"/>
                </a:schemeClr>
              </a:solidFill>
            </a:endParaRPr>
          </a:p>
        </p:txBody>
      </p:sp>
      <p:sp>
        <p:nvSpPr>
          <p:cNvPr id="3" name="Rectangle 2"/>
          <p:cNvSpPr>
            <a:spLocks noChangeArrowheads="1"/>
          </p:cNvSpPr>
          <p:nvPr/>
        </p:nvSpPr>
        <p:spPr bwMode="auto">
          <a:xfrm>
            <a:off x="1727200" y="414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806459592"/>
              </p:ext>
            </p:extLst>
          </p:nvPr>
        </p:nvGraphicFramePr>
        <p:xfrm>
          <a:off x="2127250" y="3302002"/>
          <a:ext cx="4991100" cy="2863745"/>
        </p:xfrm>
        <a:graphic>
          <a:graphicData uri="http://schemas.openxmlformats.org/presentationml/2006/ole">
            <mc:AlternateContent xmlns:mc="http://schemas.openxmlformats.org/markup-compatibility/2006">
              <mc:Choice xmlns:v="urn:schemas-microsoft-com:vml" Requires="v">
                <p:oleObj spid="_x0000_s17417" r:id="rId3" imgW="9152381" imgH="5315692" progId="PBrush">
                  <p:embed/>
                </p:oleObj>
              </mc:Choice>
              <mc:Fallback>
                <p:oleObj r:id="rId3" imgW="9152381" imgH="531569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0" y="3302002"/>
                        <a:ext cx="4991100" cy="2863745"/>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20639412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72353" y="2062777"/>
            <a:ext cx="2689412" cy="3262260"/>
          </a:xfrm>
        </p:spPr>
        <p:txBody>
          <a:bodyPr>
            <a:normAutofit/>
          </a:bodyPr>
          <a:lstStyle/>
          <a:p>
            <a:pPr marL="0" indent="0" algn="just">
              <a:buNone/>
            </a:pPr>
            <a:r>
              <a:rPr lang="es-MX" sz="2400" b="1" dirty="0" smtClean="0">
                <a:solidFill>
                  <a:schemeClr val="tx2">
                    <a:lumMod val="75000"/>
                  </a:schemeClr>
                </a:solidFill>
              </a:rPr>
              <a:t>Sentencia </a:t>
            </a:r>
            <a:r>
              <a:rPr lang="es-MX" sz="2400" b="1" dirty="0">
                <a:solidFill>
                  <a:schemeClr val="tx2">
                    <a:lumMod val="75000"/>
                  </a:schemeClr>
                </a:solidFill>
              </a:rPr>
              <a:t>PL/SQL CONTINUE</a:t>
            </a:r>
            <a:endParaRPr lang="es-ES_tradnl" sz="2400" dirty="0">
              <a:solidFill>
                <a:schemeClr val="tx2">
                  <a:lumMod val="75000"/>
                </a:schemeClr>
              </a:solidFill>
            </a:endParaRPr>
          </a:p>
          <a:p>
            <a:pPr marL="0" indent="0" algn="just">
              <a:buNone/>
            </a:pPr>
            <a:r>
              <a:rPr lang="es-ES" sz="2400" dirty="0">
                <a:solidFill>
                  <a:schemeClr val="tx2">
                    <a:lumMod val="50000"/>
                  </a:schemeClr>
                </a:solidFill>
              </a:rPr>
              <a:t>La primera asignación a la variable </a:t>
            </a:r>
            <a:r>
              <a:rPr lang="es-ES" sz="2400" dirty="0" err="1">
                <a:solidFill>
                  <a:schemeClr val="tx2">
                    <a:lumMod val="50000"/>
                  </a:schemeClr>
                </a:solidFill>
              </a:rPr>
              <a:t>v_total</a:t>
            </a:r>
            <a:r>
              <a:rPr lang="es-ES" sz="2400" dirty="0">
                <a:solidFill>
                  <a:schemeClr val="tx2">
                    <a:lumMod val="50000"/>
                  </a:schemeClr>
                </a:solidFill>
              </a:rPr>
              <a:t> es ejecutada para cada uno de los 10 iteraciones del </a:t>
            </a:r>
            <a:r>
              <a:rPr lang="es-ES" sz="2400" dirty="0" err="1">
                <a:solidFill>
                  <a:schemeClr val="tx2">
                    <a:lumMod val="50000"/>
                  </a:schemeClr>
                </a:solidFill>
              </a:rPr>
              <a:t>loop</a:t>
            </a:r>
            <a:r>
              <a:rPr lang="es-ES" sz="2400" dirty="0" smtClean="0">
                <a:solidFill>
                  <a:schemeClr val="tx2">
                    <a:lumMod val="50000"/>
                  </a:schemeClr>
                </a:solidFill>
              </a:rPr>
              <a:t>.</a:t>
            </a:r>
            <a:endParaRPr lang="es-ES_tradnl" sz="2400" dirty="0">
              <a:solidFill>
                <a:schemeClr val="tx2">
                  <a:lumMod val="50000"/>
                </a:schemeClr>
              </a:solidFill>
            </a:endParaRPr>
          </a:p>
        </p:txBody>
      </p:sp>
      <p:sp>
        <p:nvSpPr>
          <p:cNvPr id="3" name="Rectangle 2"/>
          <p:cNvSpPr>
            <a:spLocks noChangeArrowheads="1"/>
          </p:cNvSpPr>
          <p:nvPr/>
        </p:nvSpPr>
        <p:spPr bwMode="auto">
          <a:xfrm>
            <a:off x="3872752" y="1425387"/>
            <a:ext cx="2380791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935174034"/>
              </p:ext>
            </p:extLst>
          </p:nvPr>
        </p:nvGraphicFramePr>
        <p:xfrm>
          <a:off x="3576916" y="1422235"/>
          <a:ext cx="5056096" cy="4683105"/>
        </p:xfrm>
        <a:graphic>
          <a:graphicData uri="http://schemas.openxmlformats.org/presentationml/2006/ole">
            <mc:AlternateContent xmlns:mc="http://schemas.openxmlformats.org/markup-compatibility/2006">
              <mc:Choice xmlns:v="urn:schemas-microsoft-com:vml" Requires="v">
                <p:oleObj spid="_x0000_s19459" r:id="rId3" imgW="6563641" imgH="6039693" progId="PBrush">
                  <p:embed/>
                </p:oleObj>
              </mc:Choice>
              <mc:Fallback>
                <p:oleObj r:id="rId3" imgW="6563641" imgH="6039693"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916" y="1422235"/>
                        <a:ext cx="5056096" cy="4683105"/>
                      </a:xfrm>
                      <a:prstGeom prst="rect">
                        <a:avLst/>
                      </a:prstGeom>
                      <a:noFill/>
                    </p:spPr>
                  </p:pic>
                </p:oleObj>
              </mc:Fallback>
            </mc:AlternateContent>
          </a:graphicData>
        </a:graphic>
      </p:graphicFrame>
    </p:spTree>
    <p:extLst>
      <p:ext uri="{BB962C8B-B14F-4D97-AF65-F5344CB8AC3E}">
        <p14:creationId xmlns:p14="http://schemas.microsoft.com/office/powerpoint/2010/main" val="1261637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72353" y="2057401"/>
            <a:ext cx="8095130" cy="2622176"/>
          </a:xfrm>
        </p:spPr>
        <p:txBody>
          <a:bodyPr/>
          <a:lstStyle/>
          <a:p>
            <a:pPr marL="0" indent="0" algn="just">
              <a:buNone/>
            </a:pPr>
            <a:r>
              <a:rPr lang="es-ES" sz="2400" dirty="0">
                <a:solidFill>
                  <a:schemeClr val="tx2">
                    <a:lumMod val="50000"/>
                  </a:schemeClr>
                </a:solidFill>
              </a:rPr>
              <a:t> </a:t>
            </a:r>
            <a:r>
              <a:rPr lang="es-ES" sz="2400" dirty="0" smtClean="0">
                <a:solidFill>
                  <a:schemeClr val="tx2">
                    <a:lumMod val="50000"/>
                  </a:schemeClr>
                </a:solidFill>
              </a:rPr>
              <a:t>La </a:t>
            </a:r>
            <a:r>
              <a:rPr lang="es-ES" sz="2400" dirty="0">
                <a:solidFill>
                  <a:schemeClr val="tx2">
                    <a:lumMod val="50000"/>
                  </a:schemeClr>
                </a:solidFill>
              </a:rPr>
              <a:t>segunda asignación a la variable </a:t>
            </a:r>
            <a:r>
              <a:rPr lang="es-ES" sz="2400" dirty="0" err="1">
                <a:solidFill>
                  <a:schemeClr val="tx2">
                    <a:lumMod val="50000"/>
                  </a:schemeClr>
                </a:solidFill>
              </a:rPr>
              <a:t>v_total</a:t>
            </a:r>
            <a:r>
              <a:rPr lang="es-ES" sz="2400" dirty="0">
                <a:solidFill>
                  <a:schemeClr val="tx2">
                    <a:lumMod val="50000"/>
                  </a:schemeClr>
                </a:solidFill>
              </a:rPr>
              <a:t> se ejecuta durante las primeros cinco iteraciones del </a:t>
            </a:r>
            <a:r>
              <a:rPr lang="es-ES" sz="2400" dirty="0" err="1">
                <a:solidFill>
                  <a:schemeClr val="tx2">
                    <a:lumMod val="50000"/>
                  </a:schemeClr>
                </a:solidFill>
              </a:rPr>
              <a:t>loop</a:t>
            </a:r>
            <a:r>
              <a:rPr lang="es-ES" sz="2400" dirty="0">
                <a:solidFill>
                  <a:schemeClr val="tx2">
                    <a:lumMod val="50000"/>
                  </a:schemeClr>
                </a:solidFill>
              </a:rPr>
              <a:t>. La sentencia CONTINUE transfiere el control a una nueva iteración del </a:t>
            </a:r>
            <a:r>
              <a:rPr lang="es-ES" sz="2400" dirty="0" err="1">
                <a:solidFill>
                  <a:schemeClr val="tx2">
                    <a:lumMod val="50000"/>
                  </a:schemeClr>
                </a:solidFill>
              </a:rPr>
              <a:t>loop</a:t>
            </a:r>
            <a:r>
              <a:rPr lang="es-ES" sz="2400" dirty="0">
                <a:solidFill>
                  <a:schemeClr val="tx2">
                    <a:lumMod val="50000"/>
                  </a:schemeClr>
                </a:solidFill>
              </a:rPr>
              <a:t> cuando i sea mayor a 5, por lo que durante las cinco últimas iteraciones del </a:t>
            </a:r>
            <a:r>
              <a:rPr lang="es-ES" sz="2400" dirty="0" err="1">
                <a:solidFill>
                  <a:schemeClr val="tx2">
                    <a:lumMod val="50000"/>
                  </a:schemeClr>
                </a:solidFill>
              </a:rPr>
              <a:t>loop</a:t>
            </a:r>
            <a:r>
              <a:rPr lang="es-ES" sz="2400" dirty="0">
                <a:solidFill>
                  <a:schemeClr val="tx2">
                    <a:lumMod val="50000"/>
                  </a:schemeClr>
                </a:solidFill>
              </a:rPr>
              <a:t>, la segunda asignación a la variable </a:t>
            </a:r>
            <a:r>
              <a:rPr lang="es-ES" sz="2400" dirty="0" err="1">
                <a:solidFill>
                  <a:schemeClr val="tx2">
                    <a:lumMod val="50000"/>
                  </a:schemeClr>
                </a:solidFill>
              </a:rPr>
              <a:t>v_total</a:t>
            </a:r>
            <a:r>
              <a:rPr lang="es-ES" sz="2400" dirty="0">
                <a:solidFill>
                  <a:schemeClr val="tx2">
                    <a:lumMod val="50000"/>
                  </a:schemeClr>
                </a:solidFill>
              </a:rPr>
              <a:t> no se ejecuta. El resultado final de la variable </a:t>
            </a:r>
            <a:r>
              <a:rPr lang="es-ES" sz="2400" dirty="0" err="1">
                <a:solidFill>
                  <a:schemeClr val="tx2">
                    <a:lumMod val="50000"/>
                  </a:schemeClr>
                </a:solidFill>
              </a:rPr>
              <a:t>v_total</a:t>
            </a:r>
            <a:r>
              <a:rPr lang="es-ES" sz="2400" dirty="0">
                <a:solidFill>
                  <a:schemeClr val="tx2">
                    <a:lumMod val="50000"/>
                  </a:schemeClr>
                </a:solidFill>
              </a:rPr>
              <a:t> es 70. </a:t>
            </a:r>
            <a:endParaRPr lang="es-ES_tradnl" sz="2400" dirty="0">
              <a:solidFill>
                <a:schemeClr val="tx2">
                  <a:lumMod val="50000"/>
                </a:schemeClr>
              </a:solidFill>
            </a:endParaRPr>
          </a:p>
          <a:p>
            <a:endParaRPr lang="es-ES_tradnl" dirty="0"/>
          </a:p>
        </p:txBody>
      </p:sp>
    </p:spTree>
    <p:extLst>
      <p:ext uri="{BB962C8B-B14F-4D97-AF65-F5344CB8AC3E}">
        <p14:creationId xmlns:p14="http://schemas.microsoft.com/office/powerpoint/2010/main" val="901472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219200"/>
            <a:ext cx="8229600" cy="4525963"/>
          </a:xfrm>
        </p:spPr>
        <p:txBody>
          <a:bodyPr>
            <a:normAutofit lnSpcReduction="10000"/>
          </a:bodyPr>
          <a:lstStyle/>
          <a:p>
            <a:pPr marL="0" indent="0" algn="just">
              <a:buNone/>
            </a:pPr>
            <a:r>
              <a:rPr lang="es-MX" sz="2400" b="1" dirty="0">
                <a:solidFill>
                  <a:schemeClr val="tx2">
                    <a:lumMod val="50000"/>
                  </a:schemeClr>
                </a:solidFill>
              </a:rPr>
              <a:t>Sentencia PL/SQL CONTINUE</a:t>
            </a:r>
            <a:endParaRPr lang="es-ES_tradnl" sz="2400" dirty="0">
              <a:solidFill>
                <a:schemeClr val="tx2">
                  <a:lumMod val="50000"/>
                </a:schemeClr>
              </a:solidFill>
            </a:endParaRPr>
          </a:p>
          <a:p>
            <a:pPr marL="0" indent="0" algn="just">
              <a:buNone/>
            </a:pPr>
            <a:r>
              <a:rPr lang="es-ES" sz="2400" dirty="0">
                <a:solidFill>
                  <a:schemeClr val="tx2">
                    <a:lumMod val="50000"/>
                  </a:schemeClr>
                </a:solidFill>
              </a:rPr>
              <a:t>Se puede utilizar la instrucción CONTINUE para saltar a la siguiente iteración de un </a:t>
            </a:r>
            <a:r>
              <a:rPr lang="es-ES" sz="2400" dirty="0" err="1">
                <a:solidFill>
                  <a:schemeClr val="tx2">
                    <a:lumMod val="50000"/>
                  </a:schemeClr>
                </a:solidFill>
              </a:rPr>
              <a:t>loop</a:t>
            </a:r>
            <a:r>
              <a:rPr lang="es-ES" sz="2400" dirty="0">
                <a:solidFill>
                  <a:schemeClr val="tx2">
                    <a:lumMod val="50000"/>
                  </a:schemeClr>
                </a:solidFill>
              </a:rPr>
              <a:t> exterior. Para esto, el </a:t>
            </a:r>
            <a:r>
              <a:rPr lang="es-ES" sz="2400" dirty="0" err="1">
                <a:solidFill>
                  <a:schemeClr val="tx2">
                    <a:lumMod val="50000"/>
                  </a:schemeClr>
                </a:solidFill>
              </a:rPr>
              <a:t>loop</a:t>
            </a:r>
            <a:r>
              <a:rPr lang="es-ES" sz="2400" dirty="0">
                <a:solidFill>
                  <a:schemeClr val="tx2">
                    <a:lumMod val="50000"/>
                  </a:schemeClr>
                </a:solidFill>
              </a:rPr>
              <a:t> exterior </a:t>
            </a:r>
            <a:r>
              <a:rPr lang="es-ES" sz="2400" dirty="0" err="1">
                <a:solidFill>
                  <a:schemeClr val="tx2">
                    <a:lumMod val="50000"/>
                  </a:schemeClr>
                </a:solidFill>
              </a:rPr>
              <a:t>debete</a:t>
            </a:r>
            <a:r>
              <a:rPr lang="es-ES" sz="2400" dirty="0">
                <a:solidFill>
                  <a:schemeClr val="tx2">
                    <a:lumMod val="50000"/>
                  </a:schemeClr>
                </a:solidFill>
              </a:rPr>
              <a:t> tener etiqueta para identificar dónde la sentencia CONTINUE debe pasar el control</a:t>
            </a:r>
            <a:r>
              <a:rPr lang="es-ES" sz="2400" dirty="0" smtClean="0">
                <a:solidFill>
                  <a:schemeClr val="tx2">
                    <a:lumMod val="50000"/>
                  </a:schemeClr>
                </a:solidFill>
              </a:rPr>
              <a:t>.</a:t>
            </a:r>
          </a:p>
          <a:p>
            <a:pPr marL="0" indent="0" algn="just">
              <a:buNone/>
            </a:pPr>
            <a:r>
              <a:rPr lang="es-ES" sz="2400" dirty="0" smtClean="0">
                <a:solidFill>
                  <a:schemeClr val="tx2">
                    <a:lumMod val="50000"/>
                  </a:schemeClr>
                </a:solidFill>
              </a:rPr>
              <a:t> </a:t>
            </a:r>
            <a:r>
              <a:rPr lang="es-ES" sz="2400" dirty="0">
                <a:solidFill>
                  <a:schemeClr val="tx2">
                    <a:lumMod val="50000"/>
                  </a:schemeClr>
                </a:solidFill>
              </a:rPr>
              <a:t/>
            </a:r>
            <a:br>
              <a:rPr lang="es-ES" sz="2400" dirty="0">
                <a:solidFill>
                  <a:schemeClr val="tx2">
                    <a:lumMod val="50000"/>
                  </a:schemeClr>
                </a:solidFill>
              </a:rPr>
            </a:br>
            <a:r>
              <a:rPr lang="es-ES" sz="2400" dirty="0" smtClean="0">
                <a:solidFill>
                  <a:schemeClr val="tx2">
                    <a:lumMod val="50000"/>
                  </a:schemeClr>
                </a:solidFill>
              </a:rPr>
              <a:t>La </a:t>
            </a:r>
            <a:r>
              <a:rPr lang="es-ES" sz="2400" dirty="0">
                <a:solidFill>
                  <a:schemeClr val="tx2">
                    <a:lumMod val="50000"/>
                  </a:schemeClr>
                </a:solidFill>
              </a:rPr>
              <a:t>sentencia CONTINUE termina el </a:t>
            </a:r>
            <a:r>
              <a:rPr lang="es-ES" sz="2400" dirty="0" err="1">
                <a:solidFill>
                  <a:schemeClr val="tx2">
                    <a:lumMod val="50000"/>
                  </a:schemeClr>
                </a:solidFill>
              </a:rPr>
              <a:t>loop</a:t>
            </a:r>
            <a:r>
              <a:rPr lang="es-ES" sz="2400" dirty="0">
                <a:solidFill>
                  <a:schemeClr val="tx2">
                    <a:lumMod val="50000"/>
                  </a:schemeClr>
                </a:solidFill>
              </a:rPr>
              <a:t> interno cuando la condición WHEN es verdadera (al igual que si se usara EXIT). Después de que el </a:t>
            </a:r>
            <a:r>
              <a:rPr lang="es-ES" sz="2400" dirty="0" err="1">
                <a:solidFill>
                  <a:schemeClr val="tx2">
                    <a:lumMod val="50000"/>
                  </a:schemeClr>
                </a:solidFill>
              </a:rPr>
              <a:t>loope</a:t>
            </a:r>
            <a:r>
              <a:rPr lang="es-ES" sz="2400" dirty="0">
                <a:solidFill>
                  <a:schemeClr val="tx2">
                    <a:lumMod val="50000"/>
                  </a:schemeClr>
                </a:solidFill>
              </a:rPr>
              <a:t> más interior es terminado por la sentencia CONTINUE, el control se transfiere a la siguiente iteración del </a:t>
            </a:r>
            <a:r>
              <a:rPr lang="es-ES" sz="2400" dirty="0" err="1">
                <a:solidFill>
                  <a:schemeClr val="tx2">
                    <a:lumMod val="50000"/>
                  </a:schemeClr>
                </a:solidFill>
              </a:rPr>
              <a:t>loop</a:t>
            </a:r>
            <a:r>
              <a:rPr lang="es-ES" sz="2400" dirty="0">
                <a:solidFill>
                  <a:schemeClr val="tx2">
                    <a:lumMod val="50000"/>
                  </a:schemeClr>
                </a:solidFill>
              </a:rPr>
              <a:t> más externo que en el ejemplo está marcado con la etiqueta </a:t>
            </a:r>
            <a:r>
              <a:rPr lang="es-ES" sz="2400" dirty="0" err="1">
                <a:solidFill>
                  <a:schemeClr val="tx2">
                    <a:lumMod val="50000"/>
                  </a:schemeClr>
                </a:solidFill>
              </a:rPr>
              <a:t>LoopPrincipal</a:t>
            </a:r>
            <a:r>
              <a:rPr lang="es-ES" sz="2400" dirty="0">
                <a:solidFill>
                  <a:schemeClr val="tx2">
                    <a:lumMod val="50000"/>
                  </a:schemeClr>
                </a:solidFill>
              </a:rPr>
              <a:t>.</a:t>
            </a:r>
            <a:endParaRPr lang="es-ES_tradnl" sz="2400" dirty="0">
              <a:solidFill>
                <a:schemeClr val="tx2">
                  <a:lumMod val="50000"/>
                </a:schemeClr>
              </a:solidFill>
            </a:endParaRPr>
          </a:p>
        </p:txBody>
      </p:sp>
      <p:sp>
        <p:nvSpPr>
          <p:cNvPr id="3" name="Rectángulo 2"/>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6481400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431800" y="1219201"/>
            <a:ext cx="8229600" cy="2006600"/>
          </a:xfrm>
        </p:spPr>
        <p:txBody>
          <a:bodyPr>
            <a:normAutofit/>
          </a:bodyPr>
          <a:lstStyle/>
          <a:p>
            <a:pPr marL="0" indent="0" algn="just">
              <a:buNone/>
            </a:pPr>
            <a:r>
              <a:rPr lang="es-ES" sz="2400" dirty="0">
                <a:solidFill>
                  <a:schemeClr val="tx2">
                    <a:lumMod val="50000"/>
                  </a:schemeClr>
                </a:solidFill>
              </a:rPr>
              <a:t>Cuando este par de </a:t>
            </a:r>
            <a:r>
              <a:rPr lang="es-ES" sz="2400" dirty="0" err="1">
                <a:solidFill>
                  <a:schemeClr val="tx2">
                    <a:lumMod val="50000"/>
                  </a:schemeClr>
                </a:solidFill>
              </a:rPr>
              <a:t>loop</a:t>
            </a:r>
            <a:r>
              <a:rPr lang="es-ES" sz="2400" dirty="0">
                <a:solidFill>
                  <a:schemeClr val="tx2">
                    <a:lumMod val="50000"/>
                  </a:schemeClr>
                </a:solidFill>
              </a:rPr>
              <a:t> se completa, el valor de la variable </a:t>
            </a:r>
            <a:r>
              <a:rPr lang="es-ES" sz="2400" dirty="0" err="1">
                <a:solidFill>
                  <a:schemeClr val="tx2">
                    <a:lumMod val="50000"/>
                  </a:schemeClr>
                </a:solidFill>
              </a:rPr>
              <a:t>v_total</a:t>
            </a:r>
            <a:r>
              <a:rPr lang="es-ES" sz="2400" dirty="0">
                <a:solidFill>
                  <a:schemeClr val="tx2">
                    <a:lumMod val="50000"/>
                  </a:schemeClr>
                </a:solidFill>
              </a:rPr>
              <a:t> es 20. </a:t>
            </a:r>
            <a:br>
              <a:rPr lang="es-ES" sz="2400" dirty="0">
                <a:solidFill>
                  <a:schemeClr val="tx2">
                    <a:lumMod val="50000"/>
                  </a:schemeClr>
                </a:solidFill>
              </a:rPr>
            </a:br>
            <a:r>
              <a:rPr lang="es-ES" sz="2400" dirty="0">
                <a:solidFill>
                  <a:schemeClr val="tx2">
                    <a:lumMod val="50000"/>
                  </a:schemeClr>
                </a:solidFill>
              </a:rPr>
              <a:t>También se puede utilizar la instrucción CONTINUE dentro de un bloque interno que no contiene un </a:t>
            </a:r>
            <a:r>
              <a:rPr lang="es-ES" sz="2400" dirty="0" err="1">
                <a:solidFill>
                  <a:schemeClr val="tx2">
                    <a:lumMod val="50000"/>
                  </a:schemeClr>
                </a:solidFill>
              </a:rPr>
              <a:t>loop</a:t>
            </a:r>
            <a:r>
              <a:rPr lang="es-ES" sz="2400" dirty="0">
                <a:solidFill>
                  <a:schemeClr val="tx2">
                    <a:lumMod val="50000"/>
                  </a:schemeClr>
                </a:solidFill>
              </a:rPr>
              <a:t> mientras el bloque esté anidado dentro de un </a:t>
            </a:r>
            <a:r>
              <a:rPr lang="es-ES" sz="2400" dirty="0" err="1">
                <a:solidFill>
                  <a:schemeClr val="tx2">
                    <a:lumMod val="50000"/>
                  </a:schemeClr>
                </a:solidFill>
              </a:rPr>
              <a:t>loop</a:t>
            </a:r>
            <a:r>
              <a:rPr lang="es-ES" sz="2400" dirty="0">
                <a:solidFill>
                  <a:schemeClr val="tx2">
                    <a:lumMod val="50000"/>
                  </a:schemeClr>
                </a:solidFill>
              </a:rPr>
              <a:t> externo. (*33)</a:t>
            </a:r>
            <a:r>
              <a:rPr lang="es-ES_tradnl" sz="2400" dirty="0">
                <a:solidFill>
                  <a:schemeClr val="tx2">
                    <a:lumMod val="50000"/>
                  </a:schemeClr>
                </a:solidFill>
              </a:rPr>
              <a:t> </a:t>
            </a:r>
          </a:p>
        </p:txBody>
      </p:sp>
      <p:sp>
        <p:nvSpPr>
          <p:cNvPr id="3" name="Rectangle 2"/>
          <p:cNvSpPr>
            <a:spLocks noChangeArrowheads="1"/>
          </p:cNvSpPr>
          <p:nvPr/>
        </p:nvSpPr>
        <p:spPr bwMode="auto">
          <a:xfrm>
            <a:off x="2438399" y="3225801"/>
            <a:ext cx="28631213" cy="46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792996879"/>
              </p:ext>
            </p:extLst>
          </p:nvPr>
        </p:nvGraphicFramePr>
        <p:xfrm>
          <a:off x="2438400" y="3225801"/>
          <a:ext cx="4851400" cy="2942653"/>
        </p:xfrm>
        <a:graphic>
          <a:graphicData uri="http://schemas.openxmlformats.org/presentationml/2006/ole">
            <mc:AlternateContent xmlns:mc="http://schemas.openxmlformats.org/markup-compatibility/2006">
              <mc:Choice xmlns:v="urn:schemas-microsoft-com:vml" Requires="v">
                <p:oleObj spid="_x0000_s18441" r:id="rId3" imgW="5847619" imgH="3580952" progId="PBrush">
                  <p:embed/>
                </p:oleObj>
              </mc:Choice>
              <mc:Fallback>
                <p:oleObj r:id="rId3" imgW="5847619" imgH="358095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225801"/>
                        <a:ext cx="4851400" cy="2942653"/>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227010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85800" y="1193800"/>
            <a:ext cx="4724400" cy="5093702"/>
          </a:xfrm>
          <a:prstGeom prst="rect">
            <a:avLst/>
          </a:prstGeom>
        </p:spPr>
        <p:txBody>
          <a:bodyPr wrap="square">
            <a:spAutoFit/>
          </a:bodyPr>
          <a:lstStyle/>
          <a:p>
            <a:pPr algn="just">
              <a:spcAft>
                <a:spcPts val="1000"/>
              </a:spcAft>
              <a:tabLst>
                <a:tab pos="819150" algn="l"/>
              </a:tabLst>
            </a:pPr>
            <a:r>
              <a:rPr lang="es-MX" sz="2000" b="1" dirty="0">
                <a:solidFill>
                  <a:schemeClr val="tx2">
                    <a:lumMod val="50000"/>
                  </a:schemeClr>
                </a:solidFill>
                <a:latin typeface="Calibri" charset="0"/>
                <a:ea typeface="Calibri" charset="0"/>
                <a:cs typeface="Times New Roman" charset="0"/>
              </a:rPr>
              <a:t>Controles de Iteración (Bucles</a:t>
            </a:r>
            <a:r>
              <a:rPr lang="es-MX" sz="2000" b="1" dirty="0" smtClean="0">
                <a:solidFill>
                  <a:schemeClr val="tx2">
                    <a:lumMod val="50000"/>
                  </a:schemeClr>
                </a:solidFill>
                <a:latin typeface="Calibri" charset="0"/>
                <a:ea typeface="Calibri" charset="0"/>
                <a:cs typeface="Times New Roman" charset="0"/>
              </a:rPr>
              <a:t>)</a:t>
            </a:r>
            <a:endParaRPr lang="es-ES_tradnl" sz="2000" dirty="0">
              <a:solidFill>
                <a:schemeClr val="tx2">
                  <a:lumMod val="50000"/>
                </a:schemeClr>
              </a:solidFill>
              <a:latin typeface="Calibri" charset="0"/>
              <a:ea typeface="Calibri" charset="0"/>
              <a:cs typeface="Times New Roman" charset="0"/>
            </a:endParaRPr>
          </a:p>
          <a:p>
            <a:pPr algn="just">
              <a:spcAft>
                <a:spcPts val="1000"/>
              </a:spcAft>
              <a:tabLst>
                <a:tab pos="819150" algn="l"/>
              </a:tabLst>
            </a:pPr>
            <a:r>
              <a:rPr lang="es-CL" sz="2000" dirty="0">
                <a:solidFill>
                  <a:schemeClr val="tx2">
                    <a:lumMod val="50000"/>
                  </a:schemeClr>
                </a:solidFill>
                <a:latin typeface="Calibri" charset="0"/>
                <a:ea typeface="Calibri" charset="0"/>
                <a:cs typeface="Times New Roman" charset="0"/>
              </a:rPr>
              <a:t>Los Bucles repiten una sentencia o secuencia de sentencias múltiples veces. </a:t>
            </a:r>
            <a:endParaRPr lang="es-ES_tradnl" sz="2000" dirty="0">
              <a:solidFill>
                <a:schemeClr val="tx2">
                  <a:lumMod val="50000"/>
                </a:schemeClr>
              </a:solidFill>
              <a:latin typeface="Calibri" charset="0"/>
              <a:ea typeface="Calibri" charset="0"/>
              <a:cs typeface="Times New Roman" charset="0"/>
            </a:endParaRPr>
          </a:p>
          <a:p>
            <a:pPr algn="just">
              <a:spcAft>
                <a:spcPts val="1000"/>
              </a:spcAft>
              <a:tabLst>
                <a:tab pos="819150" algn="l"/>
              </a:tabLst>
            </a:pPr>
            <a:r>
              <a:rPr lang="es-CL" sz="2000" dirty="0">
                <a:solidFill>
                  <a:schemeClr val="tx2">
                    <a:lumMod val="50000"/>
                  </a:schemeClr>
                </a:solidFill>
                <a:latin typeface="Calibri" charset="0"/>
                <a:ea typeface="Calibri" charset="0"/>
                <a:cs typeface="Times New Roman" charset="0"/>
              </a:rPr>
              <a:t>Son usados principalmente para ejecutar sentencias en forma repetitiva hasta que se cumpla una condición de salida. </a:t>
            </a:r>
            <a:endParaRPr lang="es-ES_tradnl" sz="2000" dirty="0">
              <a:solidFill>
                <a:schemeClr val="tx2">
                  <a:lumMod val="50000"/>
                </a:schemeClr>
              </a:solidFill>
              <a:latin typeface="Calibri" charset="0"/>
              <a:ea typeface="Calibri" charset="0"/>
              <a:cs typeface="Times New Roman" charset="0"/>
            </a:endParaRPr>
          </a:p>
          <a:p>
            <a:pPr algn="just">
              <a:spcAft>
                <a:spcPts val="1000"/>
              </a:spcAft>
              <a:tabLst>
                <a:tab pos="819150" algn="l"/>
              </a:tabLst>
            </a:pPr>
            <a:r>
              <a:rPr lang="es-CL" sz="2000" dirty="0">
                <a:solidFill>
                  <a:schemeClr val="tx2">
                    <a:lumMod val="50000"/>
                  </a:schemeClr>
                </a:solidFill>
                <a:latin typeface="Calibri" charset="0"/>
                <a:ea typeface="Calibri" charset="0"/>
                <a:cs typeface="Times New Roman" charset="0"/>
              </a:rPr>
              <a:t>PL/SQL ofrece varias facilidades para estructurar bucles y poder repetir una instrucción o secuencia de instrucciones varias veces. Los loops se utilizan principalmente para ejecutar instrucciones de forma repetida hasta que se alcanza una condición de salida. Es obligatorio tener una condición de salida en un loop, de lo contrario, es infinito. </a:t>
            </a:r>
            <a:endParaRPr lang="es-ES_tradnl" sz="2000" dirty="0">
              <a:solidFill>
                <a:schemeClr val="tx2">
                  <a:lumMod val="50000"/>
                </a:schemeClr>
              </a:solidFill>
              <a:latin typeface="Calibri" charset="0"/>
              <a:ea typeface="Calibri" charset="0"/>
              <a:cs typeface="Times New Roman" charset="0"/>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944080628"/>
              </p:ext>
            </p:extLst>
          </p:nvPr>
        </p:nvGraphicFramePr>
        <p:xfrm>
          <a:off x="5410200" y="2489199"/>
          <a:ext cx="3530600" cy="2336801"/>
        </p:xfrm>
        <a:graphic>
          <a:graphicData uri="http://schemas.openxmlformats.org/presentationml/2006/ole">
            <mc:AlternateContent xmlns:mc="http://schemas.openxmlformats.org/markup-compatibility/2006">
              <mc:Choice xmlns:v="urn:schemas-microsoft-com:vml" Requires="v">
                <p:oleObj spid="_x0000_s1033" r:id="rId3" imgW="5714286" imgH="3304762" progId="PBrush">
                  <p:embed/>
                </p:oleObj>
              </mc:Choice>
              <mc:Fallback>
                <p:oleObj r:id="rId3" imgW="5714286" imgH="330476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489199"/>
                        <a:ext cx="3530600" cy="2336801"/>
                      </a:xfrm>
                      <a:prstGeom prst="rect">
                        <a:avLst/>
                      </a:prstGeom>
                      <a:noFill/>
                    </p:spPr>
                  </p:pic>
                </p:oleObj>
              </mc:Fallback>
            </mc:AlternateContent>
          </a:graphicData>
        </a:graphic>
      </p:graphicFrame>
      <p:sp>
        <p:nvSpPr>
          <p:cNvPr id="6" name="Rectángulo 5"/>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320800"/>
            <a:ext cx="7975600" cy="4525963"/>
          </a:xfrm>
        </p:spPr>
        <p:txBody>
          <a:bodyPr>
            <a:noAutofit/>
          </a:bodyPr>
          <a:lstStyle/>
          <a:p>
            <a:pPr marL="0" indent="0" algn="just">
              <a:lnSpc>
                <a:spcPct val="115000"/>
              </a:lnSpc>
              <a:spcAft>
                <a:spcPts val="1000"/>
              </a:spcAft>
              <a:buNone/>
              <a:tabLst>
                <a:tab pos="819150" algn="l"/>
              </a:tabLst>
            </a:pPr>
            <a:r>
              <a:rPr lang="es-CL" sz="2200" dirty="0">
                <a:solidFill>
                  <a:schemeClr val="tx2">
                    <a:lumMod val="50000"/>
                  </a:schemeClr>
                </a:solidFill>
                <a:latin typeface="Calibri" charset="0"/>
                <a:ea typeface="Calibri" charset="0"/>
                <a:cs typeface="Times New Roman" charset="0"/>
              </a:rPr>
              <a:t>Las construcciones de loop o bucle son el segundo tipo de estructura de control. PL/SQL proporciona los siguientes tipos de loops: </a:t>
            </a:r>
            <a:endParaRPr lang="es-ES_tradnl" sz="2200" dirty="0">
              <a:solidFill>
                <a:schemeClr val="tx2">
                  <a:lumMod val="50000"/>
                </a:schemeClr>
              </a:solidFill>
              <a:latin typeface="Calibri" charset="0"/>
              <a:ea typeface="Calibri" charset="0"/>
              <a:cs typeface="Times New Roman" charset="0"/>
            </a:endParaRPr>
          </a:p>
          <a:p>
            <a:pPr lvl="0" algn="just">
              <a:lnSpc>
                <a:spcPct val="115000"/>
              </a:lnSpc>
              <a:spcAft>
                <a:spcPts val="1000"/>
              </a:spcAft>
              <a:buFont typeface="Times New Roman" charset="0"/>
              <a:buChar char="•"/>
              <a:tabLst>
                <a:tab pos="457200" algn="l"/>
                <a:tab pos="819150" algn="l"/>
              </a:tabLst>
            </a:pPr>
            <a:r>
              <a:rPr lang="es-CL" sz="2200" dirty="0">
                <a:solidFill>
                  <a:schemeClr val="tx2">
                    <a:lumMod val="50000"/>
                  </a:schemeClr>
                </a:solidFill>
                <a:latin typeface="Calibri" charset="0"/>
                <a:ea typeface="Calibri" charset="0"/>
                <a:cs typeface="Times New Roman" charset="0"/>
              </a:rPr>
              <a:t>  </a:t>
            </a:r>
            <a:r>
              <a:rPr lang="es-CL" sz="2200" b="1" dirty="0">
                <a:solidFill>
                  <a:schemeClr val="tx2">
                    <a:lumMod val="50000"/>
                  </a:schemeClr>
                </a:solidFill>
                <a:latin typeface="Calibri" charset="0"/>
                <a:ea typeface="Calibri" charset="0"/>
                <a:cs typeface="Times New Roman" charset="0"/>
              </a:rPr>
              <a:t>Loop Básico </a:t>
            </a:r>
            <a:r>
              <a:rPr lang="es-CL" sz="2200" dirty="0">
                <a:solidFill>
                  <a:schemeClr val="tx2">
                    <a:lumMod val="50000"/>
                  </a:schemeClr>
                </a:solidFill>
                <a:latin typeface="Calibri" charset="0"/>
                <a:ea typeface="Calibri" charset="0"/>
                <a:cs typeface="Times New Roman" charset="0"/>
              </a:rPr>
              <a:t>que realiza acciones repetitivas sin condiciones generales.</a:t>
            </a:r>
            <a:endParaRPr lang="es-ES_tradnl" sz="2200" dirty="0">
              <a:solidFill>
                <a:schemeClr val="tx2">
                  <a:lumMod val="50000"/>
                </a:schemeClr>
              </a:solidFill>
              <a:latin typeface="Calibri" charset="0"/>
              <a:ea typeface="Calibri" charset="0"/>
              <a:cs typeface="Times New Roman" charset="0"/>
            </a:endParaRPr>
          </a:p>
          <a:p>
            <a:pPr lvl="0" algn="just">
              <a:lnSpc>
                <a:spcPct val="115000"/>
              </a:lnSpc>
              <a:spcAft>
                <a:spcPts val="1000"/>
              </a:spcAft>
              <a:buFont typeface="Times New Roman" charset="0"/>
              <a:buChar char="•"/>
              <a:tabLst>
                <a:tab pos="457200" algn="l"/>
                <a:tab pos="819150" algn="l"/>
              </a:tabLst>
            </a:pPr>
            <a:r>
              <a:rPr lang="es-CL" sz="2200" dirty="0">
                <a:solidFill>
                  <a:schemeClr val="tx2">
                    <a:lumMod val="50000"/>
                  </a:schemeClr>
                </a:solidFill>
                <a:latin typeface="Calibri" charset="0"/>
                <a:ea typeface="Calibri" charset="0"/>
                <a:cs typeface="Times New Roman" charset="0"/>
              </a:rPr>
              <a:t>  </a:t>
            </a:r>
            <a:r>
              <a:rPr lang="es-CL" sz="2200" b="1" dirty="0">
                <a:solidFill>
                  <a:schemeClr val="tx2">
                    <a:lumMod val="50000"/>
                  </a:schemeClr>
                </a:solidFill>
                <a:latin typeface="Calibri" charset="0"/>
                <a:ea typeface="Calibri" charset="0"/>
                <a:cs typeface="Times New Roman" charset="0"/>
              </a:rPr>
              <a:t>FOR loops </a:t>
            </a:r>
            <a:r>
              <a:rPr lang="es-CL" sz="2200" dirty="0">
                <a:solidFill>
                  <a:schemeClr val="tx2">
                    <a:lumMod val="50000"/>
                  </a:schemeClr>
                </a:solidFill>
                <a:latin typeface="Calibri" charset="0"/>
                <a:ea typeface="Calibri" charset="0"/>
                <a:cs typeface="Times New Roman" charset="0"/>
              </a:rPr>
              <a:t>que realizan acciones iterativas basadas en un recuento.</a:t>
            </a:r>
            <a:endParaRPr lang="es-ES_tradnl" sz="2200" dirty="0">
              <a:solidFill>
                <a:schemeClr val="tx2">
                  <a:lumMod val="50000"/>
                </a:schemeClr>
              </a:solidFill>
              <a:latin typeface="Calibri" charset="0"/>
              <a:ea typeface="Calibri" charset="0"/>
              <a:cs typeface="Times New Roman" charset="0"/>
            </a:endParaRPr>
          </a:p>
          <a:p>
            <a:pPr lvl="0" algn="just">
              <a:lnSpc>
                <a:spcPct val="115000"/>
              </a:lnSpc>
              <a:spcAft>
                <a:spcPts val="1000"/>
              </a:spcAft>
              <a:buFont typeface="Times New Roman" charset="0"/>
              <a:buChar char="•"/>
              <a:tabLst>
                <a:tab pos="457200" algn="l"/>
                <a:tab pos="819150" algn="l"/>
              </a:tabLst>
            </a:pPr>
            <a:r>
              <a:rPr lang="es-CL" sz="2200" dirty="0">
                <a:solidFill>
                  <a:schemeClr val="tx2">
                    <a:lumMod val="50000"/>
                  </a:schemeClr>
                </a:solidFill>
                <a:latin typeface="Calibri" charset="0"/>
                <a:ea typeface="Calibri" charset="0"/>
                <a:cs typeface="Times New Roman" charset="0"/>
              </a:rPr>
              <a:t>  </a:t>
            </a:r>
            <a:r>
              <a:rPr lang="es-CL" sz="2200" b="1" dirty="0">
                <a:solidFill>
                  <a:schemeClr val="tx2">
                    <a:lumMod val="50000"/>
                  </a:schemeClr>
                </a:solidFill>
                <a:latin typeface="Calibri" charset="0"/>
                <a:ea typeface="Calibri" charset="0"/>
                <a:cs typeface="Times New Roman" charset="0"/>
              </a:rPr>
              <a:t>WHILE loops </a:t>
            </a:r>
            <a:r>
              <a:rPr lang="es-CL" sz="2200" dirty="0">
                <a:solidFill>
                  <a:schemeClr val="tx2">
                    <a:lumMod val="50000"/>
                  </a:schemeClr>
                </a:solidFill>
                <a:latin typeface="Calibri" charset="0"/>
                <a:ea typeface="Calibri" charset="0"/>
                <a:cs typeface="Times New Roman" charset="0"/>
              </a:rPr>
              <a:t>que realizan acciones iterativos basados ​​en una condición.</a:t>
            </a:r>
            <a:endParaRPr lang="es-ES_tradnl" sz="2200" dirty="0">
              <a:solidFill>
                <a:schemeClr val="tx2">
                  <a:lumMod val="50000"/>
                </a:schemeClr>
              </a:solidFill>
              <a:latin typeface="Calibri" charset="0"/>
              <a:ea typeface="Calibri" charset="0"/>
              <a:cs typeface="Times New Roman" charset="0"/>
            </a:endParaRPr>
          </a:p>
          <a:p>
            <a:r>
              <a:rPr lang="es-CL" sz="2200" dirty="0">
                <a:solidFill>
                  <a:schemeClr val="tx2">
                    <a:lumMod val="50000"/>
                  </a:schemeClr>
                </a:solidFill>
                <a:latin typeface="Calibri" charset="0"/>
                <a:ea typeface="Calibri" charset="0"/>
                <a:cs typeface="Times New Roman" charset="0"/>
              </a:rPr>
              <a:t>El comando EXIT se puede utilizar para terminar loops. Un loop básico debe tener una salida. </a:t>
            </a:r>
            <a:endParaRPr lang="es-ES_tradnl" sz="2200" dirty="0">
              <a:solidFill>
                <a:schemeClr val="tx2">
                  <a:lumMod val="50000"/>
                </a:schemeClr>
              </a:solidFill>
            </a:endParaRPr>
          </a:p>
        </p:txBody>
      </p:sp>
      <p:sp>
        <p:nvSpPr>
          <p:cNvPr id="3" name="Rectángulo 2"/>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053602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58800" y="1117601"/>
            <a:ext cx="8229600" cy="3124200"/>
          </a:xfrm>
        </p:spPr>
        <p:txBody>
          <a:bodyPr>
            <a:noAutofit/>
          </a:bodyPr>
          <a:lstStyle/>
          <a:p>
            <a:pPr marL="0" indent="0" algn="just">
              <a:buNone/>
            </a:pPr>
            <a:r>
              <a:rPr lang="es-MX" sz="2400" b="1" dirty="0">
                <a:solidFill>
                  <a:schemeClr val="tx2">
                    <a:lumMod val="50000"/>
                  </a:schemeClr>
                </a:solidFill>
              </a:rPr>
              <a:t>Loop Básico</a:t>
            </a:r>
            <a:endParaRPr lang="es-ES_tradnl" sz="2400" dirty="0">
              <a:solidFill>
                <a:schemeClr val="tx2">
                  <a:lumMod val="50000"/>
                </a:schemeClr>
              </a:solidFill>
            </a:endParaRPr>
          </a:p>
          <a:p>
            <a:pPr marL="0" indent="0" algn="just">
              <a:buNone/>
            </a:pPr>
            <a:r>
              <a:rPr lang="es-ES" sz="2400" dirty="0" smtClean="0">
                <a:solidFill>
                  <a:schemeClr val="tx2">
                    <a:lumMod val="50000"/>
                  </a:schemeClr>
                </a:solidFill>
              </a:rPr>
              <a:t>La </a:t>
            </a:r>
            <a:r>
              <a:rPr lang="es-ES" sz="2400" dirty="0">
                <a:solidFill>
                  <a:schemeClr val="tx2">
                    <a:lumMod val="50000"/>
                  </a:schemeClr>
                </a:solidFill>
              </a:rPr>
              <a:t>forma más simple de una sentencia LOOP es el </a:t>
            </a:r>
            <a:r>
              <a:rPr lang="es-ES" sz="2400" dirty="0" err="1">
                <a:solidFill>
                  <a:schemeClr val="tx2">
                    <a:lumMod val="50000"/>
                  </a:schemeClr>
                </a:solidFill>
              </a:rPr>
              <a:t>Loop</a:t>
            </a:r>
            <a:r>
              <a:rPr lang="es-ES" sz="2400" dirty="0">
                <a:solidFill>
                  <a:schemeClr val="tx2">
                    <a:lumMod val="50000"/>
                  </a:schemeClr>
                </a:solidFill>
              </a:rPr>
              <a:t> Básico, que encierra una serie de declaraciones entre las palabras reservadas LOOP y END LOOP . Cada vez que el flujo de ejecución llega a la instrucción END LOOP se devuelve el control a la sentencia LOOP correspondiente. Un </a:t>
            </a:r>
            <a:r>
              <a:rPr lang="es-ES" sz="2400" dirty="0" err="1">
                <a:solidFill>
                  <a:schemeClr val="tx2">
                    <a:lumMod val="50000"/>
                  </a:schemeClr>
                </a:solidFill>
              </a:rPr>
              <a:t>loop</a:t>
            </a:r>
            <a:r>
              <a:rPr lang="es-ES" sz="2400" dirty="0">
                <a:solidFill>
                  <a:schemeClr val="tx2">
                    <a:lumMod val="50000"/>
                  </a:schemeClr>
                </a:solidFill>
              </a:rPr>
              <a:t> básico permite la ejecución de sus sentencias al menos una vez, incluso si la condición de salida ya se cumple al entrar en el </a:t>
            </a:r>
            <a:r>
              <a:rPr lang="es-ES" sz="2400" dirty="0" err="1">
                <a:solidFill>
                  <a:schemeClr val="tx2">
                    <a:lumMod val="50000"/>
                  </a:schemeClr>
                </a:solidFill>
              </a:rPr>
              <a:t>loop</a:t>
            </a:r>
            <a:r>
              <a:rPr lang="es-ES" sz="2400" dirty="0">
                <a:solidFill>
                  <a:schemeClr val="tx2">
                    <a:lumMod val="50000"/>
                  </a:schemeClr>
                </a:solidFill>
              </a:rPr>
              <a:t> .  </a:t>
            </a:r>
            <a:endParaRPr lang="es-ES_tradnl" sz="2400" dirty="0">
              <a:solidFill>
                <a:schemeClr val="tx2">
                  <a:lumMod val="50000"/>
                </a:schemeClr>
              </a:solidFill>
            </a:endParaRPr>
          </a:p>
        </p:txBody>
      </p:sp>
      <p:sp>
        <p:nvSpPr>
          <p:cNvPr id="3" name="Rectangle 2"/>
          <p:cNvSpPr>
            <a:spLocks noChangeArrowheads="1"/>
          </p:cNvSpPr>
          <p:nvPr/>
        </p:nvSpPr>
        <p:spPr bwMode="auto">
          <a:xfrm>
            <a:off x="3022600" y="4241801"/>
            <a:ext cx="18585366" cy="4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212922117"/>
              </p:ext>
            </p:extLst>
          </p:nvPr>
        </p:nvGraphicFramePr>
        <p:xfrm>
          <a:off x="3022600" y="4241801"/>
          <a:ext cx="3175000" cy="2400610"/>
        </p:xfrm>
        <a:graphic>
          <a:graphicData uri="http://schemas.openxmlformats.org/presentationml/2006/ole">
            <mc:AlternateContent xmlns:mc="http://schemas.openxmlformats.org/markup-compatibility/2006">
              <mc:Choice xmlns:v="urn:schemas-microsoft-com:vml" Requires="v">
                <p:oleObj spid="_x0000_s2057" r:id="rId3" imgW="3010320" imgH="2305372" progId="PBrush">
                  <p:embed/>
                </p:oleObj>
              </mc:Choice>
              <mc:Fallback>
                <p:oleObj r:id="rId3" imgW="3010320" imgH="230537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4241801"/>
                        <a:ext cx="3175000" cy="2400610"/>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489808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4200" y="1219200"/>
            <a:ext cx="8026400" cy="4525963"/>
          </a:xfrm>
        </p:spPr>
        <p:txBody>
          <a:bodyPr>
            <a:normAutofit fontScale="85000" lnSpcReduction="10000"/>
          </a:bodyPr>
          <a:lstStyle/>
          <a:p>
            <a:pPr marL="0" indent="0" algn="just">
              <a:buNone/>
            </a:pPr>
            <a:r>
              <a:rPr lang="es-ES" sz="2800" dirty="0">
                <a:solidFill>
                  <a:schemeClr val="tx2">
                    <a:lumMod val="50000"/>
                  </a:schemeClr>
                </a:solidFill>
              </a:rPr>
              <a:t>Sin la instrucción EXIT, el </a:t>
            </a:r>
            <a:r>
              <a:rPr lang="es-ES" sz="2800" dirty="0" err="1">
                <a:solidFill>
                  <a:schemeClr val="tx2">
                    <a:lumMod val="50000"/>
                  </a:schemeClr>
                </a:solidFill>
              </a:rPr>
              <a:t>loop</a:t>
            </a:r>
            <a:r>
              <a:rPr lang="es-ES" sz="2800" dirty="0">
                <a:solidFill>
                  <a:schemeClr val="tx2">
                    <a:lumMod val="50000"/>
                  </a:schemeClr>
                </a:solidFill>
              </a:rPr>
              <a:t> sería </a:t>
            </a:r>
            <a:r>
              <a:rPr lang="es-ES" sz="2800" dirty="0" smtClean="0">
                <a:solidFill>
                  <a:schemeClr val="tx2">
                    <a:lumMod val="50000"/>
                  </a:schemeClr>
                </a:solidFill>
              </a:rPr>
              <a:t>infinito. </a:t>
            </a:r>
            <a:r>
              <a:rPr lang="es-MX" sz="2800" dirty="0">
                <a:solidFill>
                  <a:schemeClr val="tx2">
                    <a:lumMod val="50000"/>
                  </a:schemeClr>
                </a:solidFill>
              </a:rPr>
              <a:t>Se puede usar la sentencia EXIT para terminar el loop. El control pasa a la siguiente sentencia después de la sentencia END LOOP. Si a la sentencia EXIT se agrega una Condición WHEN significa que el LOOP se ejecutará hasta que se cumpla la condición. </a:t>
            </a:r>
            <a:r>
              <a:rPr lang="es-ES" sz="2800" dirty="0">
                <a:solidFill>
                  <a:schemeClr val="tx2">
                    <a:lumMod val="50000"/>
                  </a:schemeClr>
                </a:solidFill>
              </a:rPr>
              <a:t>Un </a:t>
            </a:r>
            <a:r>
              <a:rPr lang="es-ES" sz="2800" dirty="0" err="1">
                <a:solidFill>
                  <a:schemeClr val="tx2">
                    <a:lumMod val="50000"/>
                  </a:schemeClr>
                </a:solidFill>
              </a:rPr>
              <a:t>loop</a:t>
            </a:r>
            <a:r>
              <a:rPr lang="es-ES" sz="2800" dirty="0">
                <a:solidFill>
                  <a:schemeClr val="tx2">
                    <a:lumMod val="50000"/>
                  </a:schemeClr>
                </a:solidFill>
              </a:rPr>
              <a:t> básico puede contener múltiples sentencias EXIT, pero se recomienda que sólo tener un punto de salida</a:t>
            </a:r>
            <a:r>
              <a:rPr lang="es-ES" sz="2800" dirty="0" smtClean="0">
                <a:solidFill>
                  <a:schemeClr val="tx2">
                    <a:lumMod val="50000"/>
                  </a:schemeClr>
                </a:solidFill>
              </a:rPr>
              <a:t>.</a:t>
            </a:r>
          </a:p>
          <a:p>
            <a:pPr marL="0" indent="0" algn="just">
              <a:buNone/>
            </a:pPr>
            <a:endParaRPr lang="es-ES_tradnl" sz="2800" dirty="0">
              <a:solidFill>
                <a:schemeClr val="tx2">
                  <a:lumMod val="50000"/>
                </a:schemeClr>
              </a:solidFill>
            </a:endParaRPr>
          </a:p>
          <a:p>
            <a:pPr marL="0" indent="0" algn="just">
              <a:buNone/>
            </a:pPr>
            <a:r>
              <a:rPr lang="es-MX" sz="2800" b="1" dirty="0">
                <a:solidFill>
                  <a:schemeClr val="tx2">
                    <a:lumMod val="50000"/>
                  </a:schemeClr>
                </a:solidFill>
              </a:rPr>
              <a:t>En la sintaxis:</a:t>
            </a:r>
            <a:endParaRPr lang="es-ES_tradnl" sz="2800" dirty="0">
              <a:solidFill>
                <a:schemeClr val="tx2">
                  <a:lumMod val="50000"/>
                </a:schemeClr>
              </a:solidFill>
            </a:endParaRPr>
          </a:p>
          <a:p>
            <a:pPr lvl="0" algn="just"/>
            <a:r>
              <a:rPr lang="es-MX" sz="2800" b="1" i="1" dirty="0">
                <a:solidFill>
                  <a:schemeClr val="tx2">
                    <a:lumMod val="50000"/>
                  </a:schemeClr>
                </a:solidFill>
              </a:rPr>
              <a:t>sentencia</a:t>
            </a:r>
            <a:r>
              <a:rPr lang="es-MX" sz="2800" b="1" dirty="0">
                <a:solidFill>
                  <a:schemeClr val="tx2">
                    <a:lumMod val="50000"/>
                  </a:schemeClr>
                </a:solidFill>
              </a:rPr>
              <a:t>:</a:t>
            </a:r>
            <a:r>
              <a:rPr lang="es-MX" sz="2800" dirty="0">
                <a:solidFill>
                  <a:schemeClr val="tx2">
                    <a:lumMod val="50000"/>
                  </a:schemeClr>
                </a:solidFill>
              </a:rPr>
              <a:t> pueden ser uno o más sentencias PL/SQL o SQL.</a:t>
            </a:r>
            <a:endParaRPr lang="es-ES_tradnl" sz="2800" dirty="0">
              <a:solidFill>
                <a:schemeClr val="tx2">
                  <a:lumMod val="50000"/>
                </a:schemeClr>
              </a:solidFill>
            </a:endParaRPr>
          </a:p>
          <a:p>
            <a:pPr algn="just"/>
            <a:r>
              <a:rPr lang="es-MX" sz="2800" b="1" i="1" dirty="0">
                <a:solidFill>
                  <a:schemeClr val="tx2">
                    <a:lumMod val="50000"/>
                  </a:schemeClr>
                </a:solidFill>
              </a:rPr>
              <a:t>condición</a:t>
            </a:r>
            <a:r>
              <a:rPr lang="es-MX" sz="2800" b="1" dirty="0">
                <a:solidFill>
                  <a:schemeClr val="tx2">
                    <a:lumMod val="50000"/>
                  </a:schemeClr>
                </a:solidFill>
              </a:rPr>
              <a:t>:</a:t>
            </a:r>
            <a:r>
              <a:rPr lang="es-MX" sz="2800" dirty="0">
                <a:solidFill>
                  <a:schemeClr val="tx2">
                    <a:lumMod val="50000"/>
                  </a:schemeClr>
                </a:solidFill>
              </a:rPr>
              <a:t> es una variable Booleana o expresión</a:t>
            </a:r>
            <a:r>
              <a:rPr lang="es-ES_tradnl" sz="2800" dirty="0">
                <a:solidFill>
                  <a:schemeClr val="tx2">
                    <a:lumMod val="50000"/>
                  </a:schemeClr>
                </a:solidFill>
              </a:rPr>
              <a:t> </a:t>
            </a:r>
          </a:p>
          <a:p>
            <a:endParaRPr lang="es-ES_tradnl" dirty="0"/>
          </a:p>
        </p:txBody>
      </p:sp>
      <p:sp>
        <p:nvSpPr>
          <p:cNvPr id="3" name="Rectángulo 2"/>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517416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33400" y="1244601"/>
            <a:ext cx="8077200" cy="939799"/>
          </a:xfrm>
        </p:spPr>
        <p:txBody>
          <a:bodyPr>
            <a:normAutofit/>
          </a:bodyPr>
          <a:lstStyle/>
          <a:p>
            <a:pPr marL="0" indent="0" algn="just">
              <a:buNone/>
            </a:pPr>
            <a:r>
              <a:rPr lang="es-ES" sz="2400" dirty="0">
                <a:solidFill>
                  <a:schemeClr val="tx2">
                    <a:lumMod val="50000"/>
                  </a:schemeClr>
                </a:solidFill>
              </a:rPr>
              <a:t>En el ejemplo, el ciclo LOOP WHILE, itera 10 veces incrementando el valor de X, se sale del ciclo, cuando X =11. </a:t>
            </a:r>
            <a:endParaRPr lang="es-ES_tradnl" sz="2400" dirty="0">
              <a:solidFill>
                <a:schemeClr val="tx2">
                  <a:lumMod val="50000"/>
                </a:schemeClr>
              </a:solidFill>
            </a:endParaRPr>
          </a:p>
        </p:txBody>
      </p:sp>
      <p:sp>
        <p:nvSpPr>
          <p:cNvPr id="3" name="Rectangle 2"/>
          <p:cNvSpPr>
            <a:spLocks noChangeArrowheads="1"/>
          </p:cNvSpPr>
          <p:nvPr/>
        </p:nvSpPr>
        <p:spPr bwMode="auto">
          <a:xfrm>
            <a:off x="1168399" y="2184400"/>
            <a:ext cx="38075016" cy="54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414177156"/>
              </p:ext>
            </p:extLst>
          </p:nvPr>
        </p:nvGraphicFramePr>
        <p:xfrm>
          <a:off x="1168399" y="2184400"/>
          <a:ext cx="6798859" cy="3733799"/>
        </p:xfrm>
        <a:graphic>
          <a:graphicData uri="http://schemas.openxmlformats.org/presentationml/2006/ole">
            <mc:AlternateContent xmlns:mc="http://schemas.openxmlformats.org/markup-compatibility/2006">
              <mc:Choice xmlns:v="urn:schemas-microsoft-com:vml" Requires="v">
                <p:oleObj spid="_x0000_s3081" r:id="rId3" imgW="7942857" imgH="4304762" progId="PBrush">
                  <p:embed/>
                </p:oleObj>
              </mc:Choice>
              <mc:Fallback>
                <p:oleObj r:id="rId3" imgW="7942857" imgH="4304762"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399" y="2184400"/>
                        <a:ext cx="6798859" cy="3733799"/>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462377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33400" y="1168401"/>
            <a:ext cx="8128000" cy="2794000"/>
          </a:xfrm>
        </p:spPr>
        <p:txBody>
          <a:bodyPr>
            <a:normAutofit/>
          </a:bodyPr>
          <a:lstStyle/>
          <a:p>
            <a:pPr marL="0" indent="0" algn="just">
              <a:buNone/>
            </a:pPr>
            <a:r>
              <a:rPr lang="es-MX" sz="2400" b="1" dirty="0">
                <a:solidFill>
                  <a:schemeClr val="tx2">
                    <a:lumMod val="50000"/>
                  </a:schemeClr>
                </a:solidFill>
              </a:rPr>
              <a:t>Loop Básico</a:t>
            </a:r>
            <a:endParaRPr lang="es-ES_tradnl" sz="2400" dirty="0">
              <a:solidFill>
                <a:schemeClr val="tx2">
                  <a:lumMod val="50000"/>
                </a:schemeClr>
              </a:solidFill>
            </a:endParaRPr>
          </a:p>
          <a:p>
            <a:pPr marL="0" indent="0" algn="just">
              <a:buNone/>
            </a:pPr>
            <a:r>
              <a:rPr lang="es-MX" sz="2400" dirty="0">
                <a:solidFill>
                  <a:schemeClr val="tx2">
                    <a:lumMod val="50000"/>
                  </a:schemeClr>
                </a:solidFill>
              </a:rPr>
              <a:t>El bloque PL/SQL del ejemplo inserta nuevas filas a la tabla locations. </a:t>
            </a:r>
            <a:r>
              <a:rPr lang="es-MX" sz="2400" b="1" dirty="0">
                <a:solidFill>
                  <a:schemeClr val="tx2">
                    <a:lumMod val="50000"/>
                  </a:schemeClr>
                </a:solidFill>
              </a:rPr>
              <a:t>La inserción de  nuevas filas se efectuará 3 veces ya que el LOOP es controlado a través de la variable contador</a:t>
            </a:r>
            <a:r>
              <a:rPr lang="es-MX" sz="2400" dirty="0">
                <a:solidFill>
                  <a:schemeClr val="tx2">
                    <a:lumMod val="50000"/>
                  </a:schemeClr>
                </a:solidFill>
              </a:rPr>
              <a:t>. Cuando esta variable sea mayor a 3 el control pasará a la sentencia que continúa después del END LOOP, en este caso se acaba el bloque PL/SQL. </a:t>
            </a:r>
            <a:endParaRPr lang="es-ES_tradnl" sz="2400" dirty="0">
              <a:solidFill>
                <a:schemeClr val="tx2">
                  <a:lumMod val="50000"/>
                </a:schemeClr>
              </a:solidFill>
            </a:endParaRPr>
          </a:p>
        </p:txBody>
      </p:sp>
      <p:sp>
        <p:nvSpPr>
          <p:cNvPr id="3" name="Rectangle 2"/>
          <p:cNvSpPr>
            <a:spLocks noChangeArrowheads="1"/>
          </p:cNvSpPr>
          <p:nvPr/>
        </p:nvSpPr>
        <p:spPr bwMode="auto">
          <a:xfrm>
            <a:off x="2819399" y="3962401"/>
            <a:ext cx="196371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1106375834"/>
              </p:ext>
            </p:extLst>
          </p:nvPr>
        </p:nvGraphicFramePr>
        <p:xfrm>
          <a:off x="2819400" y="3962401"/>
          <a:ext cx="3327400" cy="2290997"/>
        </p:xfrm>
        <a:graphic>
          <a:graphicData uri="http://schemas.openxmlformats.org/presentationml/2006/ole">
            <mc:AlternateContent xmlns:mc="http://schemas.openxmlformats.org/markup-compatibility/2006">
              <mc:Choice xmlns:v="urn:schemas-microsoft-com:vml" Requires="v">
                <p:oleObj spid="_x0000_s4105" r:id="rId3" imgW="6342857" imgH="4371429" progId="PBrush">
                  <p:embed/>
                </p:oleObj>
              </mc:Choice>
              <mc:Fallback>
                <p:oleObj r:id="rId3" imgW="6342857" imgH="4371429"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962401"/>
                        <a:ext cx="3327400" cy="2290997"/>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2146768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35000" y="1270000"/>
            <a:ext cx="3073398" cy="4597400"/>
          </a:xfrm>
        </p:spPr>
        <p:txBody>
          <a:bodyPr>
            <a:normAutofit/>
          </a:bodyPr>
          <a:lstStyle/>
          <a:p>
            <a:pPr marL="0" indent="0" algn="just">
              <a:buNone/>
            </a:pPr>
            <a:r>
              <a:rPr lang="es-MX" sz="2400" b="1" dirty="0">
                <a:solidFill>
                  <a:schemeClr val="tx2">
                    <a:lumMod val="50000"/>
                  </a:schemeClr>
                </a:solidFill>
              </a:rPr>
              <a:t>WHILE Loop</a:t>
            </a:r>
            <a:endParaRPr lang="es-ES_tradnl" sz="2400" dirty="0">
              <a:solidFill>
                <a:schemeClr val="tx2">
                  <a:lumMod val="50000"/>
                </a:schemeClr>
              </a:solidFill>
            </a:endParaRPr>
          </a:p>
          <a:p>
            <a:pPr marL="0" indent="0" algn="just">
              <a:buNone/>
            </a:pPr>
            <a:r>
              <a:rPr lang="es-CL" sz="2400" dirty="0" smtClean="0">
                <a:solidFill>
                  <a:schemeClr val="tx2">
                    <a:lumMod val="50000"/>
                  </a:schemeClr>
                </a:solidFill>
              </a:rPr>
              <a:t>Permite </a:t>
            </a:r>
            <a:r>
              <a:rPr lang="es-CL" sz="2400" dirty="0">
                <a:solidFill>
                  <a:schemeClr val="tx2">
                    <a:lumMod val="50000"/>
                  </a:schemeClr>
                </a:solidFill>
              </a:rPr>
              <a:t>que las sentencias se repiten mientras la condición sea verdadera (TRUE</a:t>
            </a:r>
            <a:r>
              <a:rPr lang="es-CL" sz="2400" dirty="0" smtClean="0">
                <a:solidFill>
                  <a:schemeClr val="tx2">
                    <a:lumMod val="50000"/>
                  </a:schemeClr>
                </a:solidFill>
              </a:rPr>
              <a:t>).</a:t>
            </a:r>
            <a:endParaRPr lang="es-ES_tradnl" sz="2400" dirty="0">
              <a:solidFill>
                <a:schemeClr val="tx2">
                  <a:lumMod val="50000"/>
                </a:schemeClr>
              </a:solidFill>
            </a:endParaRPr>
          </a:p>
          <a:p>
            <a:pPr marL="0" indent="0" algn="just">
              <a:buNone/>
            </a:pPr>
            <a:r>
              <a:rPr lang="es-CL" sz="2400" dirty="0" smtClean="0">
                <a:solidFill>
                  <a:schemeClr val="tx2">
                    <a:lumMod val="50000"/>
                  </a:schemeClr>
                </a:solidFill>
              </a:rPr>
              <a:t>La </a:t>
            </a:r>
            <a:r>
              <a:rPr lang="es-CL" sz="2400" dirty="0">
                <a:solidFill>
                  <a:schemeClr val="tx2">
                    <a:lumMod val="50000"/>
                  </a:schemeClr>
                </a:solidFill>
              </a:rPr>
              <a:t>condición es evaluada al comienzo de casa iteración. El loop termina cuando la condición es FALSE o NULL.</a:t>
            </a:r>
            <a:endParaRPr lang="es-ES_tradnl" sz="2400" dirty="0">
              <a:solidFill>
                <a:schemeClr val="tx2">
                  <a:lumMod val="50000"/>
                </a:schemeClr>
              </a:solidFill>
            </a:endParaRPr>
          </a:p>
          <a:p>
            <a:endParaRPr lang="es-ES_tradnl" dirty="0"/>
          </a:p>
        </p:txBody>
      </p:sp>
      <p:sp>
        <p:nvSpPr>
          <p:cNvPr id="3" name="Rectangle 2"/>
          <p:cNvSpPr>
            <a:spLocks noChangeArrowheads="1"/>
          </p:cNvSpPr>
          <p:nvPr/>
        </p:nvSpPr>
        <p:spPr bwMode="auto">
          <a:xfrm>
            <a:off x="3708399" y="1904999"/>
            <a:ext cx="28695804" cy="50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4" name="Objeto 3"/>
          <p:cNvGraphicFramePr>
            <a:graphicFrameLocks noChangeAspect="1"/>
          </p:cNvGraphicFramePr>
          <p:nvPr>
            <p:extLst>
              <p:ext uri="{D42A27DB-BD31-4B8C-83A1-F6EECF244321}">
                <p14:modId xmlns:p14="http://schemas.microsoft.com/office/powerpoint/2010/main" val="491991794"/>
              </p:ext>
            </p:extLst>
          </p:nvPr>
        </p:nvGraphicFramePr>
        <p:xfrm>
          <a:off x="3708400" y="1904999"/>
          <a:ext cx="4902200" cy="3347844"/>
        </p:xfrm>
        <a:graphic>
          <a:graphicData uri="http://schemas.openxmlformats.org/presentationml/2006/ole">
            <mc:AlternateContent xmlns:mc="http://schemas.openxmlformats.org/markup-compatibility/2006">
              <mc:Choice xmlns:v="urn:schemas-microsoft-com:vml" Requires="v">
                <p:oleObj spid="_x0000_s5129" r:id="rId3" imgW="2781688" imgH="1914286" progId="PBrush">
                  <p:embed/>
                </p:oleObj>
              </mc:Choice>
              <mc:Fallback>
                <p:oleObj r:id="rId3" imgW="2781688" imgH="1914286"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1904999"/>
                        <a:ext cx="4902200" cy="3347844"/>
                      </a:xfrm>
                      <a:prstGeom prst="rect">
                        <a:avLst/>
                      </a:prstGeom>
                      <a:noFill/>
                    </p:spPr>
                  </p:pic>
                </p:oleObj>
              </mc:Fallback>
            </mc:AlternateContent>
          </a:graphicData>
        </a:graphic>
      </p:graphicFrame>
      <p:sp>
        <p:nvSpPr>
          <p:cNvPr id="5" name="Rectángulo 4"/>
          <p:cNvSpPr/>
          <p:nvPr/>
        </p:nvSpPr>
        <p:spPr>
          <a:xfrm>
            <a:off x="5105400" y="399701"/>
            <a:ext cx="3216396" cy="646331"/>
          </a:xfrm>
          <a:prstGeom prst="rect">
            <a:avLst/>
          </a:prstGeom>
        </p:spPr>
        <p:txBody>
          <a:bodyPr wrap="square">
            <a:spAutoFit/>
          </a:bodyPr>
          <a:lstStyle/>
          <a:p>
            <a:pPr algn="r"/>
            <a:r>
              <a:rPr lang="es-CL" b="1" dirty="0">
                <a:solidFill>
                  <a:schemeClr val="bg1"/>
                </a:solidFill>
              </a:rPr>
              <a:t>Estructuras de Control de iteraciones</a:t>
            </a:r>
            <a:r>
              <a:rPr lang="es-ES_tradnl" b="1" dirty="0">
                <a:solidFill>
                  <a:schemeClr val="bg1"/>
                </a:solidFill>
              </a:rPr>
              <a:t> </a:t>
            </a:r>
            <a:endParaRPr lang="es-ES_tradnl" b="1" dirty="0">
              <a:solidFill>
                <a:schemeClr val="bg1"/>
              </a:solidFill>
              <a:latin typeface="Candara"/>
              <a:cs typeface="Candara"/>
            </a:endParaRPr>
          </a:p>
        </p:txBody>
      </p:sp>
    </p:spTree>
    <p:extLst>
      <p:ext uri="{BB962C8B-B14F-4D97-AF65-F5344CB8AC3E}">
        <p14:creationId xmlns:p14="http://schemas.microsoft.com/office/powerpoint/2010/main" val="127583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711</TotalTime>
  <Words>1755</Words>
  <Application>Microsoft Macintosh PowerPoint</Application>
  <PresentationFormat>Presentación en pantalla (4:3)</PresentationFormat>
  <Paragraphs>102</Paragraphs>
  <Slides>29</Slides>
  <Notes>0</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29</vt:i4>
      </vt:variant>
    </vt:vector>
  </HeadingPairs>
  <TitlesOfParts>
    <vt:vector size="36" baseType="lpstr">
      <vt:lpstr>Arial</vt:lpstr>
      <vt:lpstr>Calibri</vt:lpstr>
      <vt:lpstr>Candara</vt:lpstr>
      <vt:lpstr>Myriad Pro</vt:lpstr>
      <vt:lpstr>Times New Roman</vt:lpstr>
      <vt:lpstr>Tema de Office</vt:lpstr>
      <vt:lpstr>PBrush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Angélica Sanhueza Paredes</cp:lastModifiedBy>
  <cp:revision>45</cp:revision>
  <dcterms:created xsi:type="dcterms:W3CDTF">2014-04-29T13:43:09Z</dcterms:created>
  <dcterms:modified xsi:type="dcterms:W3CDTF">2018-02-13T13:50:05Z</dcterms:modified>
</cp:coreProperties>
</file>